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0" r:id="rId5"/>
    <p:sldId id="262" r:id="rId6"/>
    <p:sldId id="259"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7C2CBD-7E27-49CC-8A33-9791FC0D503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1">
                <a:solidFill>
                  <a:schemeClr val="tx1"/>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79E844E3-14B5-464E-84CC-D857BA2E9F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096D78-CE87-4E69-88A1-56F209930DE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838200" y="529067"/>
            <a:ext cx="10515600" cy="557509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9E844E3-14B5-464E-84CC-D857BA2E9F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096D78-CE87-4E69-88A1-56F209930DE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2349911"/>
            <a:ext cx="10515600" cy="2133600"/>
          </a:xfrm>
        </p:spPr>
        <p:txBody>
          <a:bodyPr anchor="ctr">
            <a:normAutofit/>
          </a:bodyPr>
          <a:lstStyle>
            <a:lvl1pPr algn="ctr">
              <a:defRPr sz="4800" b="1">
                <a:solidFill>
                  <a:schemeClr val="accent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1850" y="4483511"/>
            <a:ext cx="10515600" cy="1500187"/>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lstStyle/>
          <a:p>
            <a:fld id="{79E844E3-14B5-464E-84CC-D857BA2E9F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096D78-CE87-4E69-88A1-56F209930DE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38200" y="1425677"/>
            <a:ext cx="5181600" cy="4751286"/>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172200" y="1425677"/>
            <a:ext cx="5181600" cy="475128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9E844E3-14B5-464E-84CC-D857BA2E9F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096D78-CE87-4E69-88A1-56F209930DE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9E844E3-14B5-464E-84CC-D857BA2E9F8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096D78-CE87-4E69-88A1-56F209930DE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47750" y="2749550"/>
            <a:ext cx="10096500" cy="1358902"/>
          </a:xfrm>
        </p:spPr>
        <p:txBody>
          <a:bodyPr wrap="square">
            <a:normAutofit/>
          </a:bodyPr>
          <a:lstStyle>
            <a:lvl1pPr algn="ctr">
              <a:defRPr sz="8000" b="1">
                <a:solidFill>
                  <a:schemeClr val="tx1"/>
                </a:solidFill>
              </a:defRPr>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wrap="square">
            <a:normAutofit/>
          </a:bodyPr>
          <a:lstStyle/>
          <a:p>
            <a:fld id="{79E844E3-14B5-464E-84CC-D857BA2E9F85}" type="datetimeFigureOut">
              <a:rPr lang="zh-CN" altLang="en-US" smtClean="0"/>
            </a:fld>
            <a:endParaRPr lang="zh-CN" altLang="en-US"/>
          </a:p>
        </p:txBody>
      </p:sp>
      <p:sp>
        <p:nvSpPr>
          <p:cNvPr id="4" name="页脚占位符 3"/>
          <p:cNvSpPr>
            <a:spLocks noGrp="1"/>
          </p:cNvSpPr>
          <p:nvPr>
            <p:ph type="ftr" sz="quarter" idx="11"/>
          </p:nvPr>
        </p:nvSpPr>
        <p:spPr/>
        <p:txBody>
          <a:bodyPr wrap="square">
            <a:normAutofit/>
          </a:bodyPr>
          <a:lstStyle/>
          <a:p>
            <a:endParaRPr lang="zh-CN" altLang="en-US"/>
          </a:p>
        </p:txBody>
      </p:sp>
      <p:sp>
        <p:nvSpPr>
          <p:cNvPr id="5" name="灯片编号占位符 4"/>
          <p:cNvSpPr>
            <a:spLocks noGrp="1"/>
          </p:cNvSpPr>
          <p:nvPr>
            <p:ph type="sldNum" sz="quarter" idx="12"/>
          </p:nvPr>
        </p:nvSpPr>
        <p:spPr/>
        <p:txBody>
          <a:bodyPr wrap="square">
            <a:normAutofit/>
          </a:bodyPr>
          <a:lstStyle/>
          <a:p>
            <a:fld id="{8E096D78-CE87-4E69-88A1-56F209930DE7}" type="slidenum">
              <a:rPr lang="zh-CN" altLang="en-US" smtClean="0"/>
            </a:fld>
            <a:endParaRPr lang="zh-CN" altLang="en-US"/>
          </a:p>
        </p:txBody>
      </p:sp>
      <p:sp>
        <p:nvSpPr>
          <p:cNvPr id="6" name="任意多边形 5"/>
          <p:cNvSpPr/>
          <p:nvPr/>
        </p:nvSpPr>
        <p:spPr>
          <a:xfrm>
            <a:off x="4016310" y="1238250"/>
            <a:ext cx="4159381" cy="4381500"/>
          </a:xfrm>
          <a:custGeom>
            <a:avLst/>
            <a:gdLst>
              <a:gd name="connsiteX0" fmla="*/ 0 w 4159381"/>
              <a:gd name="connsiteY0" fmla="*/ 2876550 h 4381500"/>
              <a:gd name="connsiteX1" fmla="*/ 4159381 w 4159381"/>
              <a:gd name="connsiteY1" fmla="*/ 2876550 h 4381500"/>
              <a:gd name="connsiteX2" fmla="*/ 4098280 w 4159381"/>
              <a:gd name="connsiteY2" fmla="*/ 3043489 h 4381500"/>
              <a:gd name="connsiteX3" fmla="*/ 2079690 w 4159381"/>
              <a:gd name="connsiteY3" fmla="*/ 4381500 h 4381500"/>
              <a:gd name="connsiteX4" fmla="*/ 61100 w 4159381"/>
              <a:gd name="connsiteY4" fmla="*/ 3043489 h 4381500"/>
              <a:gd name="connsiteX5" fmla="*/ 2079690 w 4159381"/>
              <a:gd name="connsiteY5" fmla="*/ 0 h 4381500"/>
              <a:gd name="connsiteX6" fmla="*/ 4098280 w 4159381"/>
              <a:gd name="connsiteY6" fmla="*/ 1338011 h 4381500"/>
              <a:gd name="connsiteX7" fmla="*/ 4159381 w 4159381"/>
              <a:gd name="connsiteY7" fmla="*/ 1504950 h 4381500"/>
              <a:gd name="connsiteX8" fmla="*/ 0 w 4159381"/>
              <a:gd name="connsiteY8" fmla="*/ 1504950 h 4381500"/>
              <a:gd name="connsiteX9" fmla="*/ 61100 w 4159381"/>
              <a:gd name="connsiteY9" fmla="*/ 1338011 h 4381500"/>
              <a:gd name="connsiteX10" fmla="*/ 2079690 w 4159381"/>
              <a:gd name="connsiteY10" fmla="*/ 0 h 438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9381" h="4381500">
                <a:moveTo>
                  <a:pt x="0" y="2876550"/>
                </a:moveTo>
                <a:lnTo>
                  <a:pt x="4159381" y="2876550"/>
                </a:lnTo>
                <a:lnTo>
                  <a:pt x="4098280" y="3043489"/>
                </a:lnTo>
                <a:cubicBezTo>
                  <a:pt x="3765706" y="3829782"/>
                  <a:pt x="2987129" y="4381500"/>
                  <a:pt x="2079690" y="4381500"/>
                </a:cubicBezTo>
                <a:cubicBezTo>
                  <a:pt x="1172252" y="4381500"/>
                  <a:pt x="393674" y="3829782"/>
                  <a:pt x="61100" y="3043489"/>
                </a:cubicBezTo>
                <a:close/>
                <a:moveTo>
                  <a:pt x="2079690" y="0"/>
                </a:moveTo>
                <a:cubicBezTo>
                  <a:pt x="2987129" y="0"/>
                  <a:pt x="3765706" y="551718"/>
                  <a:pt x="4098280" y="1338011"/>
                </a:cubicBezTo>
                <a:lnTo>
                  <a:pt x="4159381" y="1504950"/>
                </a:lnTo>
                <a:lnTo>
                  <a:pt x="0" y="1504950"/>
                </a:lnTo>
                <a:lnTo>
                  <a:pt x="61100" y="1338011"/>
                </a:lnTo>
                <a:cubicBezTo>
                  <a:pt x="393674" y="551718"/>
                  <a:pt x="1172252" y="0"/>
                  <a:pt x="2079690"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47750" y="2749550"/>
            <a:ext cx="10096500" cy="1358902"/>
          </a:xfrm>
          <a:prstGeom prst="rect">
            <a:avLst/>
          </a:prstGeom>
          <a:solidFill>
            <a:schemeClr val="accent1">
              <a:lumMod val="20000"/>
              <a:lumOff val="80000"/>
              <a:alpha val="20000"/>
            </a:schemeClr>
          </a:solidFill>
        </p:spPr>
        <p:txBody>
          <a:bodyPr wrap="square" rtlCol="0">
            <a:normAutofit/>
          </a:bodyPr>
          <a:lstStyle/>
          <a:p>
            <a:pPr algn="ctr"/>
            <a:endParaRPr lang="zh-CN" altLang="en-US" sz="8000" b="1"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E844E3-14B5-464E-84CC-D857BA2E9F8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096D78-CE87-4E69-88A1-56F209930DE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lstStyle>
            <a:lvl1pPr>
              <a:defRPr sz="3200"/>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731828" y="365125"/>
            <a:ext cx="1621971" cy="5811838"/>
          </a:xfrm>
        </p:spPr>
        <p:txBody>
          <a:bodyPr vert="eaVert">
            <a:normAutofit/>
          </a:bodyPr>
          <a:lstStyle>
            <a:lvl1pPr>
              <a:defRPr sz="3600"/>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199" y="365125"/>
            <a:ext cx="8616043"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79E844E3-14B5-464E-84CC-D857BA2E9F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096D78-CE87-4E69-88A1-56F209930DE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76558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406014"/>
            <a:ext cx="10515600" cy="4770950"/>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9E844E3-14B5-464E-84CC-D857BA2E9F8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8E096D78-CE87-4E69-88A1-56F209930DE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360045" indent="-360045" algn="just" defTabSz="914400" rtl="0" eaLnBrk="1" latinLnBrk="0" hangingPunct="1">
        <a:lnSpc>
          <a:spcPct val="130000"/>
        </a:lnSpc>
        <a:spcBef>
          <a:spcPts val="1200"/>
        </a:spcBef>
        <a:buFont typeface="Arial" panose="020B0604020202020204" pitchFamily="34" charset="0"/>
        <a:buChar char="•"/>
        <a:defRPr sz="2400" kern="1200">
          <a:solidFill>
            <a:schemeClr val="tx1"/>
          </a:solidFill>
          <a:latin typeface="+mn-lt"/>
          <a:ea typeface="+mn-ea"/>
          <a:cs typeface="+mn-cs"/>
        </a:defRPr>
      </a:lvl1pPr>
      <a:lvl2pPr marL="702945" indent="-342900" algn="just" defTabSz="914400" rtl="0" eaLnBrk="1" latinLnBrk="0" hangingPunct="1">
        <a:lnSpc>
          <a:spcPct val="120000"/>
        </a:lnSpc>
        <a:spcBef>
          <a:spcPts val="600"/>
        </a:spcBef>
        <a:buFont typeface="Arial" panose="020B0604020202020204" pitchFamily="34" charset="0"/>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1.wmf"/><Relationship Id="rId7" Type="http://schemas.openxmlformats.org/officeDocument/2006/relationships/oleObject" Target="../embeddings/oleObject4.bin"/><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9.wmf"/><Relationship Id="rId3" Type="http://schemas.openxmlformats.org/officeDocument/2006/relationships/oleObject" Target="../embeddings/oleObject2.bin"/><Relationship Id="rId21" Type="http://schemas.openxmlformats.org/officeDocument/2006/relationships/notesSlide" Target="../notesSlides/notesSlide9.xml"/><Relationship Id="rId20" Type="http://schemas.openxmlformats.org/officeDocument/2006/relationships/vmlDrawing" Target="../drawings/vmlDrawing2.vml"/><Relationship Id="rId2" Type="http://schemas.openxmlformats.org/officeDocument/2006/relationships/tags" Target="../tags/tag27.xml"/><Relationship Id="rId19" Type="http://schemas.openxmlformats.org/officeDocument/2006/relationships/slideLayout" Target="../slideLayouts/slideLayout2.xml"/><Relationship Id="rId18" Type="http://schemas.openxmlformats.org/officeDocument/2006/relationships/tags" Target="../tags/tag28.xml"/><Relationship Id="rId17" Type="http://schemas.openxmlformats.org/officeDocument/2006/relationships/image" Target="../media/image8.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wmf"/><Relationship Id="rId13" Type="http://schemas.openxmlformats.org/officeDocument/2006/relationships/oleObject" Target="../embeddings/oleObject7.bin"/><Relationship Id="rId12" Type="http://schemas.openxmlformats.org/officeDocument/2006/relationships/image" Target="../media/image13.wmf"/><Relationship Id="rId11" Type="http://schemas.openxmlformats.org/officeDocument/2006/relationships/oleObject" Target="../embeddings/oleObject6.bin"/><Relationship Id="rId10" Type="http://schemas.openxmlformats.org/officeDocument/2006/relationships/image" Target="../media/image12.wmf"/><Relationship Id="rId1" Type="http://schemas.openxmlformats.org/officeDocument/2006/relationships/tags" Target="../tags/tag2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36.xml"/><Relationship Id="rId3" Type="http://schemas.openxmlformats.org/officeDocument/2006/relationships/image" Target="../media/image17.png"/><Relationship Id="rId2" Type="http://schemas.openxmlformats.org/officeDocument/2006/relationships/tags" Target="../tags/tag35.xml"/><Relationship Id="rId1" Type="http://schemas.openxmlformats.org/officeDocument/2006/relationships/tags" Target="../tags/tag3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tags" Target="../tags/tag38.xml"/><Relationship Id="rId1" Type="http://schemas.openxmlformats.org/officeDocument/2006/relationships/tags" Target="../tags/tag37.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tags" Target="../tags/tag4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40.xml"/><Relationship Id="rId1" Type="http://schemas.openxmlformats.org/officeDocument/2006/relationships/tags" Target="../tags/tag39.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tags" Target="../tags/tag4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tags" Target="../tags/tag42.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46.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tags" Target="../tags/tag45.xml"/><Relationship Id="rId10" Type="http://schemas.openxmlformats.org/officeDocument/2006/relationships/notesSlide" Target="../notesSlides/notesSlide16.xml"/><Relationship Id="rId1" Type="http://schemas.openxmlformats.org/officeDocument/2006/relationships/tags" Target="../tags/tag44.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tags" Target="../tags/tag48.xml"/><Relationship Id="rId1" Type="http://schemas.openxmlformats.org/officeDocument/2006/relationships/tags" Target="../tags/tag47.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50.xml"/><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tags" Target="../tags/tag4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tags" Target="../tags/tag53.xml"/><Relationship Id="rId6" Type="http://schemas.openxmlformats.org/officeDocument/2006/relationships/image" Target="../media/image35.emf"/><Relationship Id="rId5" Type="http://schemas.openxmlformats.org/officeDocument/2006/relationships/oleObject" Target="../embeddings/oleObject9.bin"/><Relationship Id="rId4" Type="http://schemas.openxmlformats.org/officeDocument/2006/relationships/image" Target="../media/image34.emf"/><Relationship Id="rId3" Type="http://schemas.openxmlformats.org/officeDocument/2006/relationships/oleObject" Target="../embeddings/oleObject8.bin"/><Relationship Id="rId2" Type="http://schemas.openxmlformats.org/officeDocument/2006/relationships/tags" Target="../tags/tag52.xml"/><Relationship Id="rId10" Type="http://schemas.openxmlformats.org/officeDocument/2006/relationships/notesSlide" Target="../notesSlides/notesSlide19.xml"/><Relationship Id="rId1" Type="http://schemas.openxmlformats.org/officeDocument/2006/relationships/tags" Target="../tags/tag51.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tags" Target="../tags/tag55.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emf"/><Relationship Id="rId2" Type="http://schemas.openxmlformats.org/officeDocument/2006/relationships/oleObject" Target="../embeddings/oleObject10.bin"/><Relationship Id="rId1" Type="http://schemas.openxmlformats.org/officeDocument/2006/relationships/tags" Target="../tags/tag54.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openxmlformats.org/officeDocument/2006/relationships/tags" Target="../tags/tag59.xml"/><Relationship Id="rId1" Type="http://schemas.openxmlformats.org/officeDocument/2006/relationships/tags" Target="../tags/tag58.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6.xml"/><Relationship Id="rId2" Type="http://schemas.openxmlformats.org/officeDocument/2006/relationships/tags" Target="../tags/tag64.xml"/><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19.xml"/><Relationship Id="rId3" Type="http://schemas.openxmlformats.org/officeDocument/2006/relationships/image" Target="../media/image4.png"/><Relationship Id="rId2" Type="http://schemas.openxmlformats.org/officeDocument/2006/relationships/tags" Target="../tags/tag18.xml"/><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22.xml"/><Relationship Id="rId3" Type="http://schemas.openxmlformats.org/officeDocument/2006/relationships/image" Target="../media/image5.png"/><Relationship Id="rId2" Type="http://schemas.openxmlformats.org/officeDocument/2006/relationships/tags" Target="../tags/tag2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tags" Target="../tags/tag2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wmf"/><Relationship Id="rId3" Type="http://schemas.openxmlformats.org/officeDocument/2006/relationships/oleObject" Target="../embeddings/oleObject1.bin"/><Relationship Id="rId2" Type="http://schemas.openxmlformats.org/officeDocument/2006/relationships/tags" Target="../tags/tag24.xml"/><Relationship Id="rId10" Type="http://schemas.openxmlformats.org/officeDocument/2006/relationships/notesSlide" Target="../notesSlides/notesSlide8.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sym typeface="+mn-ea"/>
              </a:rPr>
              <a:t>基于微信公众平台的移动文摘系统设计与实现</a:t>
            </a:r>
            <a:endParaRPr lang="zh-CN" altLang="en-US" dirty="0"/>
          </a:p>
        </p:txBody>
      </p:sp>
      <p:sp>
        <p:nvSpPr>
          <p:cNvPr id="3" name="副标题 2"/>
          <p:cNvSpPr>
            <a:spLocks noGrp="1"/>
          </p:cNvSpPr>
          <p:nvPr>
            <p:ph type="subTitle" idx="1"/>
            <p:custDataLst>
              <p:tags r:id="rId2"/>
            </p:custDataLst>
          </p:nvPr>
        </p:nvSpPr>
        <p:spPr/>
        <p:txBody>
          <a:bodyPr/>
          <a:lstStyle/>
          <a:p>
            <a:r>
              <a:rPr lang="zh-CN" altLang="en-US" dirty="0" smtClean="0">
                <a:latin typeface="+mj-ea"/>
                <a:ea typeface="+mj-ea"/>
                <a:sym typeface="+mn-ea"/>
              </a:rPr>
              <a:t>指导</a:t>
            </a:r>
            <a:r>
              <a:rPr lang="zh-CN" altLang="en-US" dirty="0">
                <a:latin typeface="+mj-ea"/>
                <a:ea typeface="+mj-ea"/>
                <a:sym typeface="+mn-ea"/>
              </a:rPr>
              <a:t>老师</a:t>
            </a:r>
            <a:r>
              <a:rPr lang="zh-CN" altLang="en-US" dirty="0" smtClean="0">
                <a:latin typeface="+mj-ea"/>
                <a:ea typeface="+mj-ea"/>
                <a:sym typeface="+mn-ea"/>
              </a:rPr>
              <a:t>：冼楚华</a:t>
            </a:r>
            <a:r>
              <a:rPr lang="en-US" altLang="zh-CN" dirty="0" smtClean="0">
                <a:latin typeface="+mj-ea"/>
                <a:ea typeface="+mj-ea"/>
                <a:sym typeface="+mn-ea"/>
              </a:rPr>
              <a:t>	 </a:t>
            </a:r>
            <a:r>
              <a:rPr lang="zh-CN" altLang="en-US" dirty="0" smtClean="0">
                <a:latin typeface="+mj-ea"/>
                <a:ea typeface="+mj-ea"/>
                <a:sym typeface="+mn-ea"/>
              </a:rPr>
              <a:t>报告人：刘宇阳</a:t>
            </a:r>
            <a:endParaRPr lang="en-US" altLang="zh-CN" dirty="0">
              <a:latin typeface="+mj-ea"/>
              <a:ea typeface="+mj-ea"/>
            </a:endParaRPr>
          </a:p>
          <a:p>
            <a:endParaRPr lang="zh-CN" altLang="en-US" dirty="0"/>
          </a:p>
        </p:txBody>
      </p:sp>
    </p:spTree>
    <p:custDataLst>
      <p:tags r:id="rId3"/>
    </p:custData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形态学特征分析</a:t>
            </a:r>
            <a:endParaRPr lang="zh-CN" altLang="en-US" dirty="0"/>
          </a:p>
        </p:txBody>
      </p:sp>
      <p:sp>
        <p:nvSpPr>
          <p:cNvPr id="3" name="内容占位符 2"/>
          <p:cNvSpPr>
            <a:spLocks noGrp="1"/>
          </p:cNvSpPr>
          <p:nvPr>
            <p:ph idx="1"/>
            <p:custDataLst>
              <p:tags r:id="rId2"/>
            </p:custDataLst>
          </p:nvPr>
        </p:nvSpPr>
        <p:spPr>
          <a:xfrm>
            <a:off x="639445" y="4880610"/>
            <a:ext cx="3185795" cy="1706880"/>
          </a:xfrm>
        </p:spPr>
        <p:txBody>
          <a:bodyPr>
            <a:normAutofit/>
          </a:bodyPr>
          <a:lstStyle/>
          <a:p>
            <a:pPr marL="0" indent="0">
              <a:buNone/>
            </a:pPr>
            <a:r>
              <a:rPr lang="zh-CN" altLang="zh-CN" dirty="0"/>
              <a:t>二值化细化操作</a:t>
            </a:r>
            <a:endParaRPr lang="zh-CN" altLang="zh-CN" dirty="0"/>
          </a:p>
        </p:txBody>
      </p:sp>
      <p:graphicFrame>
        <p:nvGraphicFramePr>
          <p:cNvPr id="8" name="表格 7"/>
          <p:cNvGraphicFramePr/>
          <p:nvPr/>
        </p:nvGraphicFramePr>
        <p:xfrm>
          <a:off x="838200" y="1326515"/>
          <a:ext cx="7282815" cy="3093720"/>
        </p:xfrm>
        <a:graphic>
          <a:graphicData uri="http://schemas.openxmlformats.org/drawingml/2006/table">
            <a:tbl>
              <a:tblPr firstRow="1" bandRow="1">
                <a:tableStyleId>{5C22544A-7EE6-4342-B048-85BDC9FD1C3A}</a:tableStyleId>
              </a:tblPr>
              <a:tblGrid>
                <a:gridCol w="2427605"/>
                <a:gridCol w="2427605"/>
                <a:gridCol w="2427605"/>
              </a:tblGrid>
              <a:tr h="381000">
                <a:tc>
                  <a:txBody>
                    <a:bodyPr/>
                    <a:p>
                      <a:pPr>
                        <a:buNone/>
                      </a:pPr>
                      <a:r>
                        <a:rPr lang="zh-CN" altLang="en-US"/>
                        <a:t>名称</a:t>
                      </a:r>
                      <a:endParaRPr lang="zh-CN" altLang="en-US"/>
                    </a:p>
                  </a:txBody>
                  <a:tcPr/>
                </a:tc>
                <a:tc>
                  <a:txBody>
                    <a:bodyPr/>
                    <a:p>
                      <a:pPr>
                        <a:buNone/>
                      </a:pPr>
                      <a:r>
                        <a:rPr lang="zh-CN" altLang="en-US"/>
                        <a:t>计算公式</a:t>
                      </a:r>
                      <a:endParaRPr lang="zh-CN" altLang="en-US"/>
                    </a:p>
                  </a:txBody>
                  <a:tcPr/>
                </a:tc>
                <a:tc>
                  <a:txBody>
                    <a:bodyPr/>
                    <a:p>
                      <a:pPr>
                        <a:buNone/>
                      </a:pPr>
                      <a:r>
                        <a:rPr lang="zh-CN" altLang="en-US"/>
                        <a:t>阈值</a:t>
                      </a:r>
                      <a:endParaRPr lang="zh-CN" altLang="en-US"/>
                    </a:p>
                  </a:txBody>
                  <a:tcPr/>
                </a:tc>
              </a:tr>
              <a:tr h="381000">
                <a:tc>
                  <a:txBody>
                    <a:bodyPr/>
                    <a:p>
                      <a:pPr>
                        <a:buNone/>
                      </a:pPr>
                      <a:r>
                        <a:rPr lang="zh-CN" altLang="en-US" sz="1800">
                          <a:solidFill>
                            <a:schemeClr val="bg1"/>
                          </a:solidFill>
                          <a:sym typeface="+mn-ea"/>
                        </a:rPr>
                        <a:t>纵横比（Aspect ratio）</a:t>
                      </a:r>
                      <a:endParaRPr lang="zh-CN" altLang="en-US" sz="1800">
                        <a:solidFill>
                          <a:schemeClr val="bg1"/>
                        </a:solidFill>
                        <a:sym typeface="+mn-ea"/>
                      </a:endParaRPr>
                    </a:p>
                  </a:txBody>
                  <a:tcPr/>
                </a:tc>
                <a:tc>
                  <a:txBody>
                    <a:bodyPr/>
                    <a:p>
                      <a:pPr>
                        <a:buNone/>
                      </a:pPr>
                      <a:endParaRPr lang="zh-CN" altLang="en-US">
                        <a:solidFill>
                          <a:schemeClr val="bg1"/>
                        </a:solidFill>
                      </a:endParaRPr>
                    </a:p>
                  </a:txBody>
                  <a:tcPr/>
                </a:tc>
                <a:tc>
                  <a:txBody>
                    <a:bodyPr/>
                    <a:p>
                      <a:pPr>
                        <a:buNone/>
                      </a:pPr>
                      <a:r>
                        <a:rPr lang="en-US" altLang="zh-CN">
                          <a:solidFill>
                            <a:schemeClr val="bg1"/>
                          </a:solidFill>
                        </a:rPr>
                        <a:t>&lt;3</a:t>
                      </a:r>
                      <a:endParaRPr lang="en-US" altLang="zh-CN">
                        <a:solidFill>
                          <a:schemeClr val="bg1"/>
                        </a:solidFill>
                      </a:endParaRPr>
                    </a:p>
                  </a:txBody>
                  <a:tcPr/>
                </a:tc>
              </a:tr>
              <a:tr h="381000">
                <a:tc>
                  <a:txBody>
                    <a:bodyPr/>
                    <a:p>
                      <a:pPr>
                        <a:buNone/>
                      </a:pPr>
                      <a:r>
                        <a:rPr lang="zh-CN" altLang="en-US" sz="1800">
                          <a:solidFill>
                            <a:schemeClr val="bg1"/>
                          </a:solidFill>
                          <a:sym typeface="+mn-ea"/>
                        </a:rPr>
                        <a:t>离心率（Eccentricity）</a:t>
                      </a:r>
                      <a:endParaRPr lang="zh-CN" altLang="en-US" sz="1800">
                        <a:solidFill>
                          <a:schemeClr val="bg1"/>
                        </a:solidFill>
                        <a:sym typeface="+mn-ea"/>
                      </a:endParaRPr>
                    </a:p>
                  </a:txBody>
                  <a:tcPr/>
                </a:tc>
                <a:tc>
                  <a:txBody>
                    <a:bodyPr/>
                    <a:p>
                      <a:pPr>
                        <a:buNone/>
                      </a:pPr>
                      <a:endParaRPr lang="zh-CN" altLang="en-US">
                        <a:solidFill>
                          <a:schemeClr val="bg1"/>
                        </a:solidFill>
                      </a:endParaRPr>
                    </a:p>
                  </a:txBody>
                  <a:tcPr/>
                </a:tc>
                <a:tc>
                  <a:txBody>
                    <a:bodyPr/>
                    <a:p>
                      <a:pPr>
                        <a:buNone/>
                      </a:pPr>
                      <a:r>
                        <a:rPr lang="en-US" altLang="zh-CN">
                          <a:solidFill>
                            <a:schemeClr val="bg1"/>
                          </a:solidFill>
                        </a:rPr>
                        <a:t>&lt;0.995</a:t>
                      </a:r>
                      <a:endParaRPr lang="en-US" altLang="zh-CN">
                        <a:solidFill>
                          <a:schemeClr val="bg1"/>
                        </a:solidFill>
                      </a:endParaRPr>
                    </a:p>
                  </a:txBody>
                  <a:tcPr/>
                </a:tc>
              </a:tr>
              <a:tr h="518160">
                <a:tc>
                  <a:txBody>
                    <a:bodyPr/>
                    <a:p>
                      <a:pPr>
                        <a:buNone/>
                      </a:pPr>
                      <a:r>
                        <a:rPr lang="zh-CN" altLang="en-US" sz="1800">
                          <a:solidFill>
                            <a:schemeClr val="bg1"/>
                          </a:solidFill>
                          <a:sym typeface="+mn-ea"/>
                        </a:rPr>
                        <a:t>欧拉数（Euler number）</a:t>
                      </a:r>
                      <a:endParaRPr lang="zh-CN" altLang="en-US" sz="1800">
                        <a:solidFill>
                          <a:schemeClr val="bg1"/>
                        </a:solidFill>
                        <a:sym typeface="+mn-ea"/>
                      </a:endParaRPr>
                    </a:p>
                  </a:txBody>
                  <a:tcPr/>
                </a:tc>
                <a:tc>
                  <a:txBody>
                    <a:bodyPr/>
                    <a:p>
                      <a:pPr>
                        <a:buNone/>
                      </a:pPr>
                      <a:endParaRPr lang="zh-CN" altLang="en-US">
                        <a:solidFill>
                          <a:schemeClr val="bg1"/>
                        </a:solidFill>
                      </a:endParaRPr>
                    </a:p>
                  </a:txBody>
                  <a:tcPr/>
                </a:tc>
                <a:tc>
                  <a:txBody>
                    <a:bodyPr/>
                    <a:p>
                      <a:pPr>
                        <a:buNone/>
                      </a:pPr>
                      <a:r>
                        <a:rPr lang="en-US" altLang="zh-CN">
                          <a:solidFill>
                            <a:schemeClr val="bg1"/>
                          </a:solidFill>
                        </a:rPr>
                        <a:t>&gt;-4</a:t>
                      </a:r>
                      <a:endParaRPr lang="en-US" altLang="zh-CN">
                        <a:solidFill>
                          <a:schemeClr val="bg1"/>
                        </a:solidFill>
                      </a:endParaRPr>
                    </a:p>
                  </a:txBody>
                  <a:tcPr/>
                </a:tc>
              </a:tr>
              <a:tr h="381000">
                <a:tc>
                  <a:txBody>
                    <a:bodyPr/>
                    <a:p>
                      <a:pPr>
                        <a:buNone/>
                      </a:pPr>
                      <a:r>
                        <a:rPr lang="zh-CN" altLang="en-US" sz="1800">
                          <a:solidFill>
                            <a:schemeClr val="bg1"/>
                          </a:solidFill>
                          <a:sym typeface="+mn-ea"/>
                        </a:rPr>
                        <a:t>扩展量（Extend）</a:t>
                      </a:r>
                      <a:endParaRPr lang="zh-CN" altLang="en-US" sz="1800">
                        <a:solidFill>
                          <a:schemeClr val="bg1"/>
                        </a:solidFill>
                        <a:sym typeface="+mn-ea"/>
                      </a:endParaRPr>
                    </a:p>
                  </a:txBody>
                  <a:tcPr/>
                </a:tc>
                <a:tc>
                  <a:txBody>
                    <a:bodyPr/>
                    <a:p>
                      <a:pPr>
                        <a:buNone/>
                      </a:pPr>
                      <a:endParaRPr lang="zh-CN" altLang="en-US">
                        <a:solidFill>
                          <a:schemeClr val="bg1"/>
                        </a:solidFill>
                      </a:endParaRPr>
                    </a:p>
                  </a:txBody>
                  <a:tcPr/>
                </a:tc>
                <a:tc>
                  <a:txBody>
                    <a:bodyPr/>
                    <a:p>
                      <a:pPr>
                        <a:buNone/>
                      </a:pPr>
                      <a:r>
                        <a:rPr lang="en-US" altLang="zh-CN">
                          <a:solidFill>
                            <a:schemeClr val="bg1"/>
                          </a:solidFill>
                        </a:rPr>
                        <a:t>0.2~0.9</a:t>
                      </a:r>
                      <a:endParaRPr lang="en-US" altLang="zh-CN">
                        <a:solidFill>
                          <a:schemeClr val="bg1"/>
                        </a:solidFill>
                      </a:endParaRPr>
                    </a:p>
                  </a:txBody>
                  <a:tcPr/>
                </a:tc>
              </a:tr>
              <a:tr h="381000">
                <a:tc>
                  <a:txBody>
                    <a:bodyPr/>
                    <a:p>
                      <a:pPr>
                        <a:buNone/>
                      </a:pPr>
                      <a:r>
                        <a:rPr lang="zh-CN" altLang="en-US" sz="1800">
                          <a:solidFill>
                            <a:schemeClr val="bg1"/>
                          </a:solidFill>
                          <a:sym typeface="+mn-ea"/>
                        </a:rPr>
                        <a:t>固靠量（Solidity）</a:t>
                      </a:r>
                      <a:endParaRPr lang="zh-CN" altLang="en-US" sz="1800">
                        <a:solidFill>
                          <a:schemeClr val="bg1"/>
                        </a:solidFill>
                        <a:sym typeface="+mn-ea"/>
                      </a:endParaRPr>
                    </a:p>
                  </a:txBody>
                  <a:tcPr/>
                </a:tc>
                <a:tc>
                  <a:txBody>
                    <a:bodyPr/>
                    <a:p>
                      <a:pPr>
                        <a:buNone/>
                      </a:pPr>
                      <a:endParaRPr lang="zh-CN" altLang="en-US">
                        <a:solidFill>
                          <a:schemeClr val="bg1"/>
                        </a:solidFill>
                      </a:endParaRPr>
                    </a:p>
                  </a:txBody>
                  <a:tcPr/>
                </a:tc>
                <a:tc>
                  <a:txBody>
                    <a:bodyPr/>
                    <a:p>
                      <a:pPr>
                        <a:buNone/>
                      </a:pPr>
                      <a:r>
                        <a:rPr lang="en-US" altLang="zh-CN">
                          <a:solidFill>
                            <a:schemeClr val="bg1"/>
                          </a:solidFill>
                        </a:rPr>
                        <a:t>&gt;0.3</a:t>
                      </a:r>
                      <a:endParaRPr lang="en-US" altLang="zh-CN">
                        <a:solidFill>
                          <a:schemeClr val="bg1"/>
                        </a:solidFill>
                      </a:endParaRPr>
                    </a:p>
                  </a:txBody>
                  <a:tcPr/>
                </a:tc>
              </a:tr>
              <a:tr h="548640">
                <a:tc>
                  <a:txBody>
                    <a:bodyPr/>
                    <a:p>
                      <a:pPr>
                        <a:buNone/>
                      </a:pPr>
                      <a:r>
                        <a:rPr lang="zh-CN" altLang="zh-CN">
                          <a:solidFill>
                            <a:schemeClr val="bg1"/>
                          </a:solidFill>
                        </a:rPr>
                        <a:t>笔画宽度波动</a:t>
                      </a:r>
                      <a:endParaRPr lang="zh-CN" altLang="zh-CN">
                        <a:solidFill>
                          <a:schemeClr val="bg1"/>
                        </a:solidFill>
                      </a:endParaRPr>
                    </a:p>
                  </a:txBody>
                  <a:tcPr/>
                </a:tc>
                <a:tc>
                  <a:txBody>
                    <a:bodyPr/>
                    <a:p>
                      <a:pPr>
                        <a:buNone/>
                      </a:pPr>
                      <a:endParaRPr lang="zh-CN" altLang="en-US">
                        <a:solidFill>
                          <a:schemeClr val="bg1"/>
                        </a:solidFill>
                      </a:endParaRPr>
                    </a:p>
                  </a:txBody>
                  <a:tcPr/>
                </a:tc>
                <a:tc>
                  <a:txBody>
                    <a:bodyPr/>
                    <a:p>
                      <a:pPr>
                        <a:buNone/>
                      </a:pPr>
                      <a:r>
                        <a:rPr lang="en-US" altLang="zh-CN">
                          <a:solidFill>
                            <a:schemeClr val="bg1"/>
                          </a:solidFill>
                        </a:rPr>
                        <a:t>&lt;0.4</a:t>
                      </a:r>
                      <a:endParaRPr lang="en-US" altLang="zh-CN">
                        <a:solidFill>
                          <a:schemeClr val="bg1"/>
                        </a:solidFill>
                      </a:endParaRPr>
                    </a:p>
                  </a:txBody>
                  <a:tcPr/>
                </a:tc>
              </a:tr>
            </a:tbl>
          </a:graphicData>
        </a:graphic>
      </p:graphicFrame>
      <p:graphicFrame>
        <p:nvGraphicFramePr>
          <p:cNvPr id="22" name="对象 57"/>
          <p:cNvGraphicFramePr>
            <a:graphicFrameLocks noChangeAspect="1"/>
          </p:cNvGraphicFramePr>
          <p:nvPr/>
        </p:nvGraphicFramePr>
        <p:xfrm>
          <a:off x="4623435" y="1684020"/>
          <a:ext cx="675640" cy="443230"/>
        </p:xfrm>
        <a:graphic>
          <a:graphicData uri="http://schemas.openxmlformats.org/presentationml/2006/ole">
            <mc:AlternateContent xmlns:mc="http://schemas.openxmlformats.org/markup-compatibility/2006">
              <mc:Choice xmlns:v="urn:schemas-microsoft-com:vml" Requires="v">
                <p:oleObj spid="_x0000_s23" name="" r:id="rId3" imgW="431800" imgH="393700" progId="Equation.KSEE3">
                  <p:embed/>
                </p:oleObj>
              </mc:Choice>
              <mc:Fallback>
                <p:oleObj name="" r:id="rId3" imgW="431800" imgH="393700" progId="Equation.KSEE3">
                  <p:embed/>
                  <p:pic>
                    <p:nvPicPr>
                      <p:cNvPr id="0" name="图片 3075"/>
                      <p:cNvPicPr/>
                      <p:nvPr/>
                    </p:nvPicPr>
                    <p:blipFill>
                      <a:blip r:embed="rId4"/>
                      <a:stretch>
                        <a:fillRect/>
                      </a:stretch>
                    </p:blipFill>
                    <p:spPr>
                      <a:xfrm>
                        <a:off x="4623435" y="1684020"/>
                        <a:ext cx="675640" cy="443230"/>
                      </a:xfrm>
                      <a:prstGeom prst="rect">
                        <a:avLst/>
                      </a:prstGeom>
                      <a:noFill/>
                      <a:ln w="38100">
                        <a:noFill/>
                        <a:miter/>
                      </a:ln>
                    </p:spPr>
                  </p:pic>
                </p:oleObj>
              </mc:Fallback>
            </mc:AlternateContent>
          </a:graphicData>
        </a:graphic>
      </p:graphicFrame>
      <p:graphicFrame>
        <p:nvGraphicFramePr>
          <p:cNvPr id="5" name="对象 58"/>
          <p:cNvGraphicFramePr>
            <a:graphicFrameLocks noChangeAspect="1"/>
          </p:cNvGraphicFramePr>
          <p:nvPr/>
        </p:nvGraphicFramePr>
        <p:xfrm>
          <a:off x="4308475" y="2127250"/>
          <a:ext cx="810260" cy="393700"/>
        </p:xfrm>
        <a:graphic>
          <a:graphicData uri="http://schemas.openxmlformats.org/presentationml/2006/ole">
            <mc:AlternateContent xmlns:mc="http://schemas.openxmlformats.org/markup-compatibility/2006">
              <mc:Choice xmlns:v="urn:schemas-microsoft-com:vml" Requires="v">
                <p:oleObj spid="_x0000_s9" name="" r:id="rId5" imgW="368300" imgH="393700" progId="Equation.KSEE3">
                  <p:embed/>
                </p:oleObj>
              </mc:Choice>
              <mc:Fallback>
                <p:oleObj name="" r:id="rId5" imgW="368300" imgH="393700" progId="Equation.KSEE3">
                  <p:embed/>
                  <p:pic>
                    <p:nvPicPr>
                      <p:cNvPr id="0" name="图片 25"/>
                      <p:cNvPicPr/>
                      <p:nvPr/>
                    </p:nvPicPr>
                    <p:blipFill>
                      <a:blip r:embed="rId6"/>
                      <a:stretch>
                        <a:fillRect/>
                      </a:stretch>
                    </p:blipFill>
                    <p:spPr>
                      <a:xfrm>
                        <a:off x="4308475" y="2127250"/>
                        <a:ext cx="810260" cy="393700"/>
                      </a:xfrm>
                      <a:prstGeom prst="rect">
                        <a:avLst/>
                      </a:prstGeom>
                      <a:noFill/>
                      <a:ln w="38100">
                        <a:noFill/>
                        <a:miter/>
                      </a:ln>
                    </p:spPr>
                  </p:pic>
                </p:oleObj>
              </mc:Fallback>
            </mc:AlternateContent>
          </a:graphicData>
        </a:graphic>
      </p:graphicFrame>
      <p:graphicFrame>
        <p:nvGraphicFramePr>
          <p:cNvPr id="6" name="对象 58"/>
          <p:cNvGraphicFramePr>
            <a:graphicFrameLocks noChangeAspect="1"/>
          </p:cNvGraphicFramePr>
          <p:nvPr/>
        </p:nvGraphicFramePr>
        <p:xfrm>
          <a:off x="4432935" y="2784158"/>
          <a:ext cx="685800" cy="177165"/>
        </p:xfrm>
        <a:graphic>
          <a:graphicData uri="http://schemas.openxmlformats.org/presentationml/2006/ole">
            <mc:AlternateContent xmlns:mc="http://schemas.openxmlformats.org/markup-compatibility/2006">
              <mc:Choice xmlns:v="urn:schemas-microsoft-com:vml" Requires="v">
                <p:oleObj spid="_x0000_s26" name="" r:id="rId7" imgW="685800" imgH="177165" progId="Equation.KSEE3">
                  <p:embed/>
                </p:oleObj>
              </mc:Choice>
              <mc:Fallback>
                <p:oleObj name="" r:id="rId7" imgW="685800" imgH="177165" progId="Equation.KSEE3">
                  <p:embed/>
                  <p:pic>
                    <p:nvPicPr>
                      <p:cNvPr id="0" name="图片 25"/>
                      <p:cNvPicPr/>
                      <p:nvPr/>
                    </p:nvPicPr>
                    <p:blipFill>
                      <a:blip r:embed="rId8"/>
                      <a:stretch>
                        <a:fillRect/>
                      </a:stretch>
                    </p:blipFill>
                    <p:spPr>
                      <a:xfrm>
                        <a:off x="4432935" y="2784158"/>
                        <a:ext cx="685800" cy="177165"/>
                      </a:xfrm>
                      <a:prstGeom prst="rect">
                        <a:avLst/>
                      </a:prstGeom>
                      <a:noFill/>
                      <a:ln w="38100">
                        <a:noFill/>
                        <a:miter/>
                      </a:ln>
                    </p:spPr>
                  </p:pic>
                </p:oleObj>
              </mc:Fallback>
            </mc:AlternateContent>
          </a:graphicData>
        </a:graphic>
      </p:graphicFrame>
      <p:graphicFrame>
        <p:nvGraphicFramePr>
          <p:cNvPr id="10" name="对象 59"/>
          <p:cNvGraphicFramePr>
            <a:graphicFrameLocks noChangeAspect="1"/>
          </p:cNvGraphicFramePr>
          <p:nvPr/>
        </p:nvGraphicFramePr>
        <p:xfrm>
          <a:off x="4540885" y="3101975"/>
          <a:ext cx="431800" cy="393700"/>
        </p:xfrm>
        <a:graphic>
          <a:graphicData uri="http://schemas.openxmlformats.org/presentationml/2006/ole">
            <mc:AlternateContent xmlns:mc="http://schemas.openxmlformats.org/markup-compatibility/2006">
              <mc:Choice xmlns:v="urn:schemas-microsoft-com:vml" Requires="v">
                <p:oleObj spid="_x0000_s27" name="" r:id="rId9" imgW="431800" imgH="393700" progId="Equation.KSEE3">
                  <p:embed/>
                </p:oleObj>
              </mc:Choice>
              <mc:Fallback>
                <p:oleObj name="" r:id="rId9" imgW="431800" imgH="393700" progId="Equation.KSEE3">
                  <p:embed/>
                  <p:pic>
                    <p:nvPicPr>
                      <p:cNvPr id="0" name="图片 26"/>
                      <p:cNvPicPr/>
                      <p:nvPr/>
                    </p:nvPicPr>
                    <p:blipFill>
                      <a:blip r:embed="rId10"/>
                      <a:stretch>
                        <a:fillRect/>
                      </a:stretch>
                    </p:blipFill>
                    <p:spPr>
                      <a:xfrm>
                        <a:off x="4540885" y="3101975"/>
                        <a:ext cx="431800" cy="393700"/>
                      </a:xfrm>
                      <a:prstGeom prst="rect">
                        <a:avLst/>
                      </a:prstGeom>
                      <a:noFill/>
                      <a:ln w="38100">
                        <a:noFill/>
                        <a:miter/>
                      </a:ln>
                    </p:spPr>
                  </p:pic>
                </p:oleObj>
              </mc:Fallback>
            </mc:AlternateContent>
          </a:graphicData>
        </a:graphic>
      </p:graphicFrame>
      <p:graphicFrame>
        <p:nvGraphicFramePr>
          <p:cNvPr id="11" name="对象 60"/>
          <p:cNvGraphicFramePr>
            <a:graphicFrameLocks noChangeAspect="1"/>
          </p:cNvGraphicFramePr>
          <p:nvPr/>
        </p:nvGraphicFramePr>
        <p:xfrm>
          <a:off x="4540885" y="3495675"/>
          <a:ext cx="469900" cy="431800"/>
        </p:xfrm>
        <a:graphic>
          <a:graphicData uri="http://schemas.openxmlformats.org/presentationml/2006/ole">
            <mc:AlternateContent xmlns:mc="http://schemas.openxmlformats.org/markup-compatibility/2006">
              <mc:Choice xmlns:v="urn:schemas-microsoft-com:vml" Requires="v">
                <p:oleObj spid="_x0000_s3076" name="" r:id="rId11" imgW="469900" imgH="431800" progId="Equation.KSEE3">
                  <p:embed/>
                </p:oleObj>
              </mc:Choice>
              <mc:Fallback>
                <p:oleObj name="" r:id="rId11" imgW="469900" imgH="431800" progId="Equation.KSEE3">
                  <p:embed/>
                  <p:pic>
                    <p:nvPicPr>
                      <p:cNvPr id="0" name="图片 3075"/>
                      <p:cNvPicPr/>
                      <p:nvPr/>
                    </p:nvPicPr>
                    <p:blipFill>
                      <a:blip r:embed="rId12"/>
                      <a:stretch>
                        <a:fillRect/>
                      </a:stretch>
                    </p:blipFill>
                    <p:spPr>
                      <a:xfrm>
                        <a:off x="4540885" y="3495675"/>
                        <a:ext cx="469900" cy="431800"/>
                      </a:xfrm>
                      <a:prstGeom prst="rect">
                        <a:avLst/>
                      </a:prstGeom>
                      <a:noFill/>
                      <a:ln w="38100">
                        <a:noFill/>
                        <a:miter/>
                      </a:ln>
                    </p:spPr>
                  </p:pic>
                </p:oleObj>
              </mc:Fallback>
            </mc:AlternateContent>
          </a:graphicData>
        </a:graphic>
      </p:graphicFrame>
      <p:graphicFrame>
        <p:nvGraphicFramePr>
          <p:cNvPr id="12" name="对象 85"/>
          <p:cNvGraphicFramePr>
            <a:graphicFrameLocks noChangeAspect="1"/>
          </p:cNvGraphicFramePr>
          <p:nvPr/>
        </p:nvGraphicFramePr>
        <p:xfrm>
          <a:off x="4423410" y="3927475"/>
          <a:ext cx="450215" cy="416560"/>
        </p:xfrm>
        <a:graphic>
          <a:graphicData uri="http://schemas.openxmlformats.org/presentationml/2006/ole">
            <mc:AlternateContent xmlns:mc="http://schemas.openxmlformats.org/markup-compatibility/2006">
              <mc:Choice xmlns:v="urn:schemas-microsoft-com:vml" Requires="v">
                <p:oleObj spid="_x0000_s13" name="" r:id="rId13" imgW="482600" imgH="393700" progId="Equation.KSEE3">
                  <p:embed/>
                </p:oleObj>
              </mc:Choice>
              <mc:Fallback>
                <p:oleObj name="" r:id="rId13" imgW="482600" imgH="393700" progId="Equation.KSEE3">
                  <p:embed/>
                  <p:pic>
                    <p:nvPicPr>
                      <p:cNvPr id="0" name="图片 9"/>
                      <p:cNvPicPr/>
                      <p:nvPr/>
                    </p:nvPicPr>
                    <p:blipFill>
                      <a:blip r:embed="rId14"/>
                      <a:stretch>
                        <a:fillRect/>
                      </a:stretch>
                    </p:blipFill>
                    <p:spPr>
                      <a:xfrm>
                        <a:off x="4423410" y="3927475"/>
                        <a:ext cx="450215" cy="416560"/>
                      </a:xfrm>
                      <a:prstGeom prst="rect">
                        <a:avLst/>
                      </a:prstGeom>
                      <a:noFill/>
                      <a:ln w="38100">
                        <a:noFill/>
                        <a:miter/>
                      </a:ln>
                    </p:spPr>
                  </p:pic>
                </p:oleObj>
              </mc:Fallback>
            </mc:AlternateContent>
          </a:graphicData>
        </a:graphic>
      </p:graphicFrame>
      <p:pic>
        <p:nvPicPr>
          <p:cNvPr id="14" name="图片 81"/>
          <p:cNvPicPr>
            <a:picLocks noChangeAspect="1"/>
          </p:cNvPicPr>
          <p:nvPr/>
        </p:nvPicPr>
        <p:blipFill>
          <a:blip r:embed="rId15"/>
          <a:stretch>
            <a:fillRect/>
          </a:stretch>
        </p:blipFill>
        <p:spPr>
          <a:xfrm>
            <a:off x="4560570" y="5319395"/>
            <a:ext cx="1527810" cy="1267460"/>
          </a:xfrm>
          <a:prstGeom prst="rect">
            <a:avLst/>
          </a:prstGeom>
          <a:noFill/>
          <a:ln w="9525">
            <a:noFill/>
          </a:ln>
        </p:spPr>
      </p:pic>
      <p:pic>
        <p:nvPicPr>
          <p:cNvPr id="15" name="图片 91"/>
          <p:cNvPicPr>
            <a:picLocks noChangeAspect="1"/>
          </p:cNvPicPr>
          <p:nvPr/>
        </p:nvPicPr>
        <p:blipFill>
          <a:blip r:embed="rId16"/>
          <a:stretch>
            <a:fillRect/>
          </a:stretch>
        </p:blipFill>
        <p:spPr>
          <a:xfrm>
            <a:off x="8967470" y="2908935"/>
            <a:ext cx="2415540" cy="1752600"/>
          </a:xfrm>
          <a:prstGeom prst="rect">
            <a:avLst/>
          </a:prstGeom>
          <a:noFill/>
          <a:ln w="9525">
            <a:noFill/>
          </a:ln>
        </p:spPr>
      </p:pic>
      <p:pic>
        <p:nvPicPr>
          <p:cNvPr id="16" name="图片 76"/>
          <p:cNvPicPr>
            <a:picLocks noChangeAspect="1"/>
          </p:cNvPicPr>
          <p:nvPr>
            <p:ph sz="half" idx="2"/>
          </p:nvPr>
        </p:nvPicPr>
        <p:blipFill>
          <a:blip r:embed="rId17"/>
          <a:stretch>
            <a:fillRect/>
          </a:stretch>
        </p:blipFill>
        <p:spPr>
          <a:xfrm>
            <a:off x="8967470" y="365125"/>
            <a:ext cx="2390775" cy="1870075"/>
          </a:xfrm>
          <a:prstGeom prst="rect">
            <a:avLst/>
          </a:prstGeom>
          <a:noFill/>
          <a:ln w="9525">
            <a:noFill/>
          </a:ln>
        </p:spPr>
      </p:pic>
    </p:spTree>
    <p:custDataLst>
      <p:tags r:id="rId18"/>
    </p:custData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b" anchorCtr="0"/>
          <a:lstStyle/>
          <a:p>
            <a:pPr fontAlgn="ctr"/>
            <a:r>
              <a:rPr lang="zh-CN" altLang="en-US" dirty="0" smtClean="0">
                <a:solidFill>
                  <a:schemeClr val="tx1">
                    <a:lumMod val="65000"/>
                    <a:lumOff val="35000"/>
                  </a:schemeClr>
                </a:solidFill>
                <a:sym typeface="+mn-ea"/>
              </a:rPr>
              <a:t>第三部分：索引相关工作</a:t>
            </a:r>
            <a:br>
              <a:rPr lang="zh-CN" altLang="en-US" b="1" dirty="0">
                <a:solidFill>
                  <a:schemeClr val="tx1">
                    <a:lumMod val="65000"/>
                    <a:lumOff val="35000"/>
                  </a:schemeClr>
                </a:solidFill>
              </a:rPr>
            </a:br>
            <a:endParaRPr lang="zh-CN" altLang="en-US" dirty="0"/>
          </a:p>
        </p:txBody>
      </p:sp>
    </p:spTree>
    <p:custDataLst>
      <p:tags r:id="rId2"/>
    </p:custData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文摘属性和索引属性</a:t>
            </a:r>
            <a:endParaRPr lang="zh-CN" altLang="en-US" dirty="0"/>
          </a:p>
        </p:txBody>
      </p:sp>
      <p:sp>
        <p:nvSpPr>
          <p:cNvPr id="3" name="内容占位符 2"/>
          <p:cNvSpPr>
            <a:spLocks noGrp="1"/>
          </p:cNvSpPr>
          <p:nvPr>
            <p:ph idx="1"/>
            <p:custDataLst>
              <p:tags r:id="rId2"/>
            </p:custDataLst>
          </p:nvPr>
        </p:nvSpPr>
        <p:spPr>
          <a:xfrm>
            <a:off x="487680" y="1130935"/>
            <a:ext cx="5440680" cy="5100320"/>
          </a:xfrm>
        </p:spPr>
        <p:txBody>
          <a:bodyPr>
            <a:normAutofit fontScale="90000"/>
          </a:bodyPr>
          <a:lstStyle/>
          <a:p>
            <a:pPr marL="0" indent="0">
              <a:buNone/>
            </a:pPr>
            <a:r>
              <a:rPr lang="zh-CN" altLang="en-US" sz="1800">
                <a:sym typeface="+mn-ea"/>
              </a:rPr>
              <a:t>检索功能基于开源搜索引擎</a:t>
            </a:r>
            <a:r>
              <a:rPr lang="en-US" altLang="zh-CN" sz="1800">
                <a:sym typeface="+mn-ea"/>
              </a:rPr>
              <a:t>Lucene</a:t>
            </a:r>
            <a:r>
              <a:rPr lang="zh-CN" altLang="en-US" sz="1800">
                <a:sym typeface="+mn-ea"/>
              </a:rPr>
              <a:t>。</a:t>
            </a:r>
            <a:endParaRPr lang="zh-CN" altLang="en-US" sz="1800">
              <a:sym typeface="+mn-ea"/>
            </a:endParaRPr>
          </a:p>
          <a:p>
            <a:pPr marL="0" indent="0">
              <a:buNone/>
            </a:pPr>
            <a:r>
              <a:rPr lang="zh-CN" altLang="en-US" sz="1800">
                <a:sym typeface="+mn-ea"/>
              </a:rPr>
              <a:t>检索：</a:t>
            </a:r>
            <a:endParaRPr lang="zh-CN" altLang="en-US" sz="1800"/>
          </a:p>
          <a:p>
            <a:pPr marL="0" indent="0">
              <a:buNone/>
            </a:pPr>
            <a:r>
              <a:rPr lang="zh-CN" altLang="en-US" sz="1800">
                <a:sym typeface="+mn-ea"/>
              </a:rPr>
              <a:t>1.标签检索：即在检索tag的Field，支持部分搜索，忽略英文字母大小写。如果输入多个关键词，以空格分割，索引系统将以或的关系进行索引。</a:t>
            </a:r>
            <a:endParaRPr lang="zh-CN" altLang="en-US" sz="1800"/>
          </a:p>
          <a:p>
            <a:pPr marL="0" indent="0">
              <a:buNone/>
            </a:pPr>
            <a:r>
              <a:rPr lang="zh-CN" altLang="en-US" sz="1800">
                <a:sym typeface="+mn-ea"/>
              </a:rPr>
              <a:t>2.内容检索：通过检索文摘内容查找指定的文摘。同上。</a:t>
            </a:r>
            <a:endParaRPr lang="zh-CN" altLang="en-US" sz="1800"/>
          </a:p>
          <a:p>
            <a:pPr marL="0" indent="0">
              <a:buNone/>
            </a:pPr>
            <a:r>
              <a:rPr lang="zh-CN" altLang="en-US" sz="1800">
                <a:sym typeface="+mn-ea"/>
              </a:rPr>
              <a:t>3.文摘ID检索：通过文摘的ID检索。</a:t>
            </a:r>
            <a:endParaRPr lang="zh-CN" altLang="en-US" sz="1800"/>
          </a:p>
          <a:p>
            <a:pPr marL="0" indent="0">
              <a:buNone/>
            </a:pPr>
            <a:r>
              <a:rPr lang="zh-CN" altLang="en-US" sz="1800">
                <a:sym typeface="+mn-ea"/>
              </a:rPr>
              <a:t>4.用户索引：索引指定ID的用户的上传的全部文摘。支持大小写。这个功能主要是用来预览当前登录用户的上传过的全部文摘。</a:t>
            </a:r>
            <a:endParaRPr lang="zh-CN" altLang="en-US" sz="1800">
              <a:sym typeface="+mn-ea"/>
            </a:endParaRPr>
          </a:p>
          <a:p>
            <a:pPr marL="0" indent="0">
              <a:buNone/>
            </a:pPr>
            <a:r>
              <a:rPr lang="zh-CN" altLang="en-US" sz="1800">
                <a:sym typeface="+mn-ea"/>
              </a:rPr>
              <a:t>删除索引，更新索引，新增索引。</a:t>
            </a:r>
            <a:endParaRPr lang="zh-CN" altLang="en-US" sz="1800">
              <a:sym typeface="+mn-ea"/>
            </a:endParaRPr>
          </a:p>
          <a:p>
            <a:pPr marL="0" indent="0">
              <a:buNone/>
            </a:pPr>
            <a:endParaRPr lang="zh-CN" altLang="en-US" sz="1800">
              <a:sym typeface="+mn-ea"/>
            </a:endParaRPr>
          </a:p>
          <a:p>
            <a:endParaRPr lang="zh-CN" altLang="en-US" dirty="0"/>
          </a:p>
        </p:txBody>
      </p:sp>
      <p:graphicFrame>
        <p:nvGraphicFramePr>
          <p:cNvPr id="5" name="表格 4"/>
          <p:cNvGraphicFramePr/>
          <p:nvPr/>
        </p:nvGraphicFramePr>
        <p:xfrm>
          <a:off x="6541770" y="721995"/>
          <a:ext cx="5036185" cy="5509260"/>
        </p:xfrm>
        <a:graphic>
          <a:graphicData uri="http://schemas.openxmlformats.org/drawingml/2006/table">
            <a:tbl>
              <a:tblPr firstRow="1" bandRow="1">
                <a:tableStyleId>{5940675A-B579-460E-94D1-54222C63F5DA}</a:tableStyleId>
              </a:tblPr>
              <a:tblGrid>
                <a:gridCol w="1002030"/>
                <a:gridCol w="1003935"/>
                <a:gridCol w="1009650"/>
                <a:gridCol w="1010285"/>
                <a:gridCol w="1010285"/>
              </a:tblGrid>
              <a:tr h="365760">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文摘信息类数据</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对应的</a:t>
                      </a: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Field</a:t>
                      </a: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名</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Field</a:t>
                      </a: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类型</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Field</a:t>
                      </a: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属性</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说明</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r>
              <a:tr h="541655">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userId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UserID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TextField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存储原始字符串，建立索引</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上传人</a:t>
                      </a: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ID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r>
              <a:tr h="541655">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picId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PicID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TextField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存储原始字符串，建立索引</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文摘的特有</a:t>
                      </a: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ID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r>
              <a:tr h="541020">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Time</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Time</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StringField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存储原始字符串，建立索引</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文摘的上传时间</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r>
              <a:tr h="1082675">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URL</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URL</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StringField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存储原始字符串，建立索引</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包含文摘的图像文件名和文件格式，用来获取图像资源</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r>
              <a:tr h="1083310">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Tag</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tag</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TextField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存储原始字符串，分词，建立索引</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文摘的标签，用于说明文摘的主要内容，方便索引。</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r>
              <a:tr h="1353185">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Content</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Content</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TextField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存储原始字符串，分词，保存文档、词项频率、位置信息、偏移信息，建立索引</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文章的主要内容，存储</a:t>
                      </a: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OCR</a:t>
                      </a: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识别出的结果</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tx2">
                        <a:lumMod val="85000"/>
                      </a:schemeClr>
                    </a:solidFill>
                  </a:tcPr>
                </a:tc>
              </a:tr>
            </a:tbl>
          </a:graphicData>
        </a:graphic>
      </p:graphicFrame>
    </p:spTree>
    <p:custDataLst>
      <p:tags r:id="rId3"/>
    </p:custData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拼写自动纠错和提取关键词</a:t>
            </a:r>
            <a:endParaRPr lang="zh-CN" altLang="en-US" dirty="0"/>
          </a:p>
        </p:txBody>
      </p:sp>
      <p:sp>
        <p:nvSpPr>
          <p:cNvPr id="3" name="内容占位符 2"/>
          <p:cNvSpPr>
            <a:spLocks noGrp="1"/>
          </p:cNvSpPr>
          <p:nvPr>
            <p:ph idx="1"/>
            <p:custDataLst>
              <p:tags r:id="rId2"/>
            </p:custDataLst>
          </p:nvPr>
        </p:nvSpPr>
        <p:spPr>
          <a:xfrm>
            <a:off x="487680" y="1130935"/>
            <a:ext cx="5440680" cy="5100320"/>
          </a:xfrm>
        </p:spPr>
        <p:txBody>
          <a:bodyPr>
            <a:normAutofit/>
          </a:bodyPr>
          <a:lstStyle/>
          <a:p>
            <a:pPr marL="0" indent="0">
              <a:buNone/>
            </a:pPr>
            <a:r>
              <a:rPr lang="zh-CN" altLang="en-US" sz="1800">
                <a:sym typeface="+mn-ea"/>
              </a:rPr>
              <a:t>分词功能基于IKAnalyzer_2012u6，通过改写Lucene的原始分词器，实现对文字内容的中英文混合分词，并且获得词元的词频。</a:t>
            </a:r>
            <a:endParaRPr lang="zh-CN" altLang="en-US" sz="1800"/>
          </a:p>
          <a:p>
            <a:pPr marL="457200" indent="-457200">
              <a:buAutoNum type="arabicPeriod"/>
            </a:pPr>
            <a:r>
              <a:rPr lang="zh-CN" altLang="en-US" sz="1800">
                <a:sym typeface="+mn-ea"/>
              </a:rPr>
              <a:t>扩充停用词表：哈工大的中文停用词表和谷歌的英文停用词表</a:t>
            </a:r>
            <a:r>
              <a:rPr lang="en-US" altLang="zh-CN" sz="1800">
                <a:sym typeface="+mn-ea"/>
              </a:rPr>
              <a:t>1658</a:t>
            </a:r>
            <a:r>
              <a:rPr lang="zh-CN" altLang="en-US" sz="1800">
                <a:sym typeface="+mn-ea"/>
              </a:rPr>
              <a:t>个。</a:t>
            </a:r>
            <a:endParaRPr lang="zh-CN" altLang="en-US" sz="1800"/>
          </a:p>
          <a:p>
            <a:pPr marL="457200" indent="-457200">
              <a:buAutoNum type="arabicPeriod"/>
            </a:pPr>
            <a:r>
              <a:rPr lang="zh-CN" altLang="en-US" sz="1800">
                <a:sym typeface="+mn-ea"/>
              </a:rPr>
              <a:t>自动纠错功能：根据单词间的海明距离判断相似的正确词。数据来源：谷歌</a:t>
            </a:r>
            <a:r>
              <a:rPr lang="en-US" altLang="zh-CN" sz="1800">
                <a:sym typeface="+mn-ea"/>
              </a:rPr>
              <a:t>10000</a:t>
            </a:r>
            <a:r>
              <a:rPr lang="zh-CN" altLang="en-US" sz="1800">
                <a:sym typeface="+mn-ea"/>
              </a:rPr>
              <a:t>常用词。</a:t>
            </a:r>
            <a:endParaRPr lang="zh-CN" altLang="en-US" sz="1800"/>
          </a:p>
          <a:p>
            <a:pPr marL="457200" indent="-457200">
              <a:buAutoNum type="arabicPeriod"/>
            </a:pPr>
            <a:r>
              <a:rPr lang="zh-CN" altLang="en-US" sz="1800">
                <a:sym typeface="+mn-ea"/>
              </a:rPr>
              <a:t>词频统计：统计词元出现的词频，以降序进行排序。选出前</a:t>
            </a:r>
            <a:r>
              <a:rPr lang="en-US" altLang="zh-CN" sz="1800">
                <a:sym typeface="+mn-ea"/>
              </a:rPr>
              <a:t>3</a:t>
            </a:r>
            <a:r>
              <a:rPr lang="zh-CN" altLang="en-US" sz="1800">
                <a:sym typeface="+mn-ea"/>
              </a:rPr>
              <a:t>个作为关键词。</a:t>
            </a:r>
            <a:endParaRPr lang="zh-CN" altLang="en-US" sz="1800"/>
          </a:p>
          <a:p>
            <a:pPr marL="0" indent="0">
              <a:buNone/>
            </a:pPr>
            <a:endParaRPr lang="zh-CN" altLang="en-US" sz="1800">
              <a:sym typeface="+mn-ea"/>
            </a:endParaRPr>
          </a:p>
          <a:p>
            <a:pPr marL="0" indent="0">
              <a:buNone/>
            </a:pPr>
            <a:endParaRPr lang="zh-CN" altLang="en-US" sz="1800">
              <a:sym typeface="+mn-ea"/>
            </a:endParaRPr>
          </a:p>
          <a:p>
            <a:endParaRPr lang="zh-CN" altLang="en-US" dirty="0"/>
          </a:p>
        </p:txBody>
      </p:sp>
      <p:pic>
        <p:nvPicPr>
          <p:cNvPr id="4" name="图片 3"/>
          <p:cNvPicPr>
            <a:picLocks noChangeAspect="1"/>
          </p:cNvPicPr>
          <p:nvPr/>
        </p:nvPicPr>
        <p:blipFill>
          <a:blip r:embed="rId3"/>
          <a:stretch>
            <a:fillRect/>
          </a:stretch>
        </p:blipFill>
        <p:spPr>
          <a:xfrm>
            <a:off x="6927215" y="1130935"/>
            <a:ext cx="2830830" cy="3025775"/>
          </a:xfrm>
          <a:prstGeom prst="rect">
            <a:avLst/>
          </a:prstGeom>
        </p:spPr>
      </p:pic>
    </p:spTree>
    <p:custDataLst>
      <p:tags r:id="rId4"/>
    </p:custData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b" anchorCtr="0"/>
          <a:lstStyle/>
          <a:p>
            <a:pPr fontAlgn="ctr"/>
            <a:r>
              <a:rPr lang="zh-CN" altLang="en-US" dirty="0" smtClean="0">
                <a:solidFill>
                  <a:schemeClr val="tx1">
                    <a:lumMod val="65000"/>
                    <a:lumOff val="35000"/>
                  </a:schemeClr>
                </a:solidFill>
                <a:sym typeface="+mn-ea"/>
              </a:rPr>
              <a:t>第四部分：系统设计</a:t>
            </a:r>
            <a:br>
              <a:rPr lang="zh-CN" altLang="en-US" b="1" dirty="0">
                <a:solidFill>
                  <a:schemeClr val="tx1">
                    <a:lumMod val="65000"/>
                    <a:lumOff val="35000"/>
                  </a:schemeClr>
                </a:solidFill>
              </a:rPr>
            </a:br>
            <a:endParaRPr lang="zh-CN" altLang="en-US" dirty="0"/>
          </a:p>
        </p:txBody>
      </p:sp>
    </p:spTree>
    <p:custDataLst>
      <p:tags r:id="rId2"/>
    </p:custData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系统架构</a:t>
            </a:r>
            <a:endParaRPr lang="zh-CN" altLang="en-US" dirty="0"/>
          </a:p>
        </p:txBody>
      </p:sp>
      <p:sp>
        <p:nvSpPr>
          <p:cNvPr id="3" name="内容占位符 2"/>
          <p:cNvSpPr>
            <a:spLocks noGrp="1"/>
          </p:cNvSpPr>
          <p:nvPr>
            <p:ph idx="1"/>
            <p:custDataLst>
              <p:tags r:id="rId2"/>
            </p:custDataLst>
          </p:nvPr>
        </p:nvSpPr>
        <p:spPr>
          <a:xfrm>
            <a:off x="487680" y="1130935"/>
            <a:ext cx="5440680" cy="5100320"/>
          </a:xfrm>
        </p:spPr>
        <p:txBody>
          <a:bodyPr>
            <a:normAutofit/>
          </a:bodyPr>
          <a:lstStyle/>
          <a:p>
            <a:pPr marL="0" indent="0">
              <a:buNone/>
            </a:pPr>
            <a:endParaRPr lang="zh-CN" altLang="en-US" sz="1800">
              <a:sym typeface="+mn-ea"/>
            </a:endParaRPr>
          </a:p>
          <a:p>
            <a:endParaRPr lang="zh-CN" altLang="en-US" dirty="0"/>
          </a:p>
        </p:txBody>
      </p:sp>
      <p:pic>
        <p:nvPicPr>
          <p:cNvPr id="4" name="图片 72"/>
          <p:cNvPicPr>
            <a:picLocks noChangeAspect="1"/>
          </p:cNvPicPr>
          <p:nvPr/>
        </p:nvPicPr>
        <p:blipFill>
          <a:blip r:embed="rId3"/>
          <a:stretch>
            <a:fillRect/>
          </a:stretch>
        </p:blipFill>
        <p:spPr>
          <a:xfrm>
            <a:off x="838200" y="1320800"/>
            <a:ext cx="4702175" cy="2545715"/>
          </a:xfrm>
          <a:prstGeom prst="rect">
            <a:avLst/>
          </a:prstGeom>
          <a:noFill/>
          <a:ln w="9525">
            <a:noFill/>
          </a:ln>
        </p:spPr>
      </p:pic>
      <p:pic>
        <p:nvPicPr>
          <p:cNvPr id="6" name="图片 12"/>
          <p:cNvPicPr>
            <a:picLocks noChangeAspect="1"/>
          </p:cNvPicPr>
          <p:nvPr/>
        </p:nvPicPr>
        <p:blipFill>
          <a:blip r:embed="rId4"/>
          <a:stretch>
            <a:fillRect/>
          </a:stretch>
        </p:blipFill>
        <p:spPr>
          <a:xfrm>
            <a:off x="6510020" y="1493520"/>
            <a:ext cx="4224655" cy="2200275"/>
          </a:xfrm>
          <a:prstGeom prst="rect">
            <a:avLst/>
          </a:prstGeom>
          <a:noFill/>
          <a:ln w="9525">
            <a:noFill/>
          </a:ln>
        </p:spPr>
      </p:pic>
      <p:sp>
        <p:nvSpPr>
          <p:cNvPr id="7" name="文本框 6"/>
          <p:cNvSpPr txBox="1"/>
          <p:nvPr/>
        </p:nvSpPr>
        <p:spPr>
          <a:xfrm>
            <a:off x="1601470" y="4106545"/>
            <a:ext cx="3333750" cy="368300"/>
          </a:xfrm>
          <a:prstGeom prst="rect">
            <a:avLst/>
          </a:prstGeom>
          <a:noFill/>
        </p:spPr>
        <p:txBody>
          <a:bodyPr wrap="square" rtlCol="0">
            <a:spAutoFit/>
          </a:bodyPr>
          <a:p>
            <a:pPr algn="ctr"/>
            <a:r>
              <a:rPr lang="zh-CN" altLang="en-US"/>
              <a:t>系统服务器架构</a:t>
            </a:r>
            <a:endParaRPr lang="zh-CN" altLang="en-US"/>
          </a:p>
        </p:txBody>
      </p:sp>
      <p:sp>
        <p:nvSpPr>
          <p:cNvPr id="8" name="文本框 7"/>
          <p:cNvSpPr txBox="1"/>
          <p:nvPr/>
        </p:nvSpPr>
        <p:spPr>
          <a:xfrm>
            <a:off x="7054215" y="4106545"/>
            <a:ext cx="3333750" cy="368300"/>
          </a:xfrm>
          <a:prstGeom prst="rect">
            <a:avLst/>
          </a:prstGeom>
          <a:noFill/>
        </p:spPr>
        <p:txBody>
          <a:bodyPr wrap="square" rtlCol="0">
            <a:spAutoFit/>
          </a:bodyPr>
          <a:p>
            <a:pPr algn="ctr"/>
            <a:r>
              <a:rPr lang="en-US" altLang="zh-CN"/>
              <a:t>OCR</a:t>
            </a:r>
            <a:r>
              <a:rPr lang="zh-CN" altLang="en-US"/>
              <a:t>功能和索引功能流程</a:t>
            </a:r>
            <a:endParaRPr lang="zh-CN" altLang="en-US"/>
          </a:p>
        </p:txBody>
      </p:sp>
    </p:spTree>
    <p:custDataLst>
      <p:tags r:id="rId5"/>
    </p:custData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zh-CN" dirty="0"/>
              <a:t>界面展示</a:t>
            </a:r>
            <a:r>
              <a:rPr lang="en-US" altLang="zh-CN" dirty="0"/>
              <a:t>1</a:t>
            </a:r>
            <a:endParaRPr lang="en-US" altLang="zh-CN" dirty="0"/>
          </a:p>
        </p:txBody>
      </p:sp>
      <p:pic>
        <p:nvPicPr>
          <p:cNvPr id="13" name="图片 19" descr="Screenshot_2017-05-08-17-41-17"/>
          <p:cNvPicPr>
            <a:picLocks noChangeAspect="1"/>
          </p:cNvPicPr>
          <p:nvPr/>
        </p:nvPicPr>
        <p:blipFill>
          <a:blip r:embed="rId2"/>
          <a:stretch>
            <a:fillRect/>
          </a:stretch>
        </p:blipFill>
        <p:spPr>
          <a:xfrm>
            <a:off x="838200" y="1349375"/>
            <a:ext cx="1830705" cy="3255645"/>
          </a:xfrm>
          <a:prstGeom prst="rect">
            <a:avLst/>
          </a:prstGeom>
          <a:noFill/>
          <a:ln w="9525">
            <a:noFill/>
          </a:ln>
        </p:spPr>
      </p:pic>
      <p:pic>
        <p:nvPicPr>
          <p:cNvPr id="14" name="图片 23" descr="Screenshot_2017-05-08-17-41-34"/>
          <p:cNvPicPr>
            <a:picLocks noChangeAspect="1"/>
          </p:cNvPicPr>
          <p:nvPr/>
        </p:nvPicPr>
        <p:blipFill>
          <a:blip r:embed="rId3"/>
          <a:stretch>
            <a:fillRect/>
          </a:stretch>
        </p:blipFill>
        <p:spPr>
          <a:xfrm>
            <a:off x="3205480" y="1349375"/>
            <a:ext cx="1830070" cy="3255645"/>
          </a:xfrm>
          <a:prstGeom prst="rect">
            <a:avLst/>
          </a:prstGeom>
          <a:noFill/>
          <a:ln w="9525">
            <a:noFill/>
          </a:ln>
        </p:spPr>
      </p:pic>
      <p:pic>
        <p:nvPicPr>
          <p:cNvPr id="15" name="图片 24" descr="Screenshot_2017-05-08-17-41-53"/>
          <p:cNvPicPr>
            <a:picLocks noChangeAspect="1"/>
          </p:cNvPicPr>
          <p:nvPr/>
        </p:nvPicPr>
        <p:blipFill>
          <a:blip r:embed="rId4"/>
          <a:stretch>
            <a:fillRect/>
          </a:stretch>
        </p:blipFill>
        <p:spPr>
          <a:xfrm>
            <a:off x="5481955" y="1349375"/>
            <a:ext cx="1830070" cy="3256280"/>
          </a:xfrm>
          <a:prstGeom prst="rect">
            <a:avLst/>
          </a:prstGeom>
          <a:noFill/>
          <a:ln w="9525">
            <a:noFill/>
          </a:ln>
        </p:spPr>
      </p:pic>
      <p:pic>
        <p:nvPicPr>
          <p:cNvPr id="16" name="图片 25" descr="Screenshot_2017-05-08-17-42-19"/>
          <p:cNvPicPr>
            <a:picLocks noChangeAspect="1"/>
          </p:cNvPicPr>
          <p:nvPr/>
        </p:nvPicPr>
        <p:blipFill>
          <a:blip r:embed="rId5"/>
          <a:stretch>
            <a:fillRect/>
          </a:stretch>
        </p:blipFill>
        <p:spPr>
          <a:xfrm>
            <a:off x="7616190" y="1349375"/>
            <a:ext cx="1831340" cy="3256915"/>
          </a:xfrm>
          <a:prstGeom prst="rect">
            <a:avLst/>
          </a:prstGeom>
          <a:noFill/>
          <a:ln w="9525">
            <a:noFill/>
          </a:ln>
        </p:spPr>
      </p:pic>
      <p:pic>
        <p:nvPicPr>
          <p:cNvPr id="17" name="图片 -2147482556" descr="Screenshot_2017-05-08-21-10-17"/>
          <p:cNvPicPr>
            <a:picLocks noChangeAspect="1"/>
          </p:cNvPicPr>
          <p:nvPr/>
        </p:nvPicPr>
        <p:blipFill>
          <a:blip r:embed="rId6"/>
          <a:stretch>
            <a:fillRect/>
          </a:stretch>
        </p:blipFill>
        <p:spPr>
          <a:xfrm>
            <a:off x="9698990" y="1350010"/>
            <a:ext cx="1830070" cy="3256280"/>
          </a:xfrm>
          <a:prstGeom prst="rect">
            <a:avLst/>
          </a:prstGeom>
          <a:noFill/>
          <a:ln w="9525">
            <a:noFill/>
          </a:ln>
        </p:spPr>
      </p:pic>
      <p:sp>
        <p:nvSpPr>
          <p:cNvPr id="19" name="文本框 18"/>
          <p:cNvSpPr txBox="1"/>
          <p:nvPr/>
        </p:nvSpPr>
        <p:spPr>
          <a:xfrm>
            <a:off x="975360" y="4785360"/>
            <a:ext cx="1600200" cy="368300"/>
          </a:xfrm>
          <a:prstGeom prst="rect">
            <a:avLst/>
          </a:prstGeom>
          <a:noFill/>
        </p:spPr>
        <p:txBody>
          <a:bodyPr wrap="square" rtlCol="0">
            <a:spAutoFit/>
          </a:bodyPr>
          <a:p>
            <a:pPr algn="ctr"/>
            <a:r>
              <a:rPr lang="zh-CN" altLang="en-US"/>
              <a:t>欢迎页面</a:t>
            </a:r>
            <a:endParaRPr lang="zh-CN" altLang="en-US"/>
          </a:p>
        </p:txBody>
      </p:sp>
      <p:sp>
        <p:nvSpPr>
          <p:cNvPr id="20" name="文本框 19"/>
          <p:cNvSpPr txBox="1"/>
          <p:nvPr/>
        </p:nvSpPr>
        <p:spPr>
          <a:xfrm>
            <a:off x="3320415" y="4785360"/>
            <a:ext cx="1600200" cy="368300"/>
          </a:xfrm>
          <a:prstGeom prst="rect">
            <a:avLst/>
          </a:prstGeom>
          <a:noFill/>
        </p:spPr>
        <p:txBody>
          <a:bodyPr wrap="square" rtlCol="0">
            <a:spAutoFit/>
          </a:bodyPr>
          <a:p>
            <a:pPr algn="ctr"/>
            <a:r>
              <a:rPr lang="zh-CN" altLang="en-US"/>
              <a:t>登录确认</a:t>
            </a:r>
            <a:endParaRPr lang="zh-CN" altLang="en-US"/>
          </a:p>
        </p:txBody>
      </p:sp>
      <p:sp>
        <p:nvSpPr>
          <p:cNvPr id="21" name="文本框 20"/>
          <p:cNvSpPr txBox="1"/>
          <p:nvPr/>
        </p:nvSpPr>
        <p:spPr>
          <a:xfrm>
            <a:off x="5596890" y="4785360"/>
            <a:ext cx="1600200" cy="368300"/>
          </a:xfrm>
          <a:prstGeom prst="rect">
            <a:avLst/>
          </a:prstGeom>
          <a:noFill/>
        </p:spPr>
        <p:txBody>
          <a:bodyPr wrap="square" rtlCol="0">
            <a:spAutoFit/>
          </a:bodyPr>
          <a:p>
            <a:pPr algn="ctr"/>
            <a:r>
              <a:rPr lang="zh-CN" altLang="en-US"/>
              <a:t>主界面</a:t>
            </a:r>
            <a:endParaRPr lang="zh-CN" altLang="en-US"/>
          </a:p>
        </p:txBody>
      </p:sp>
      <p:sp>
        <p:nvSpPr>
          <p:cNvPr id="22" name="文本框 21"/>
          <p:cNvSpPr txBox="1"/>
          <p:nvPr/>
        </p:nvSpPr>
        <p:spPr>
          <a:xfrm>
            <a:off x="7731760" y="4785360"/>
            <a:ext cx="1600200" cy="368300"/>
          </a:xfrm>
          <a:prstGeom prst="rect">
            <a:avLst/>
          </a:prstGeom>
          <a:noFill/>
        </p:spPr>
        <p:txBody>
          <a:bodyPr wrap="square" rtlCol="0">
            <a:spAutoFit/>
          </a:bodyPr>
          <a:p>
            <a:pPr algn="ctr"/>
            <a:r>
              <a:rPr lang="zh-CN" altLang="en-US"/>
              <a:t>增加文摘</a:t>
            </a:r>
            <a:endParaRPr lang="zh-CN" altLang="en-US"/>
          </a:p>
        </p:txBody>
      </p:sp>
      <p:sp>
        <p:nvSpPr>
          <p:cNvPr id="23" name="文本框 22"/>
          <p:cNvSpPr txBox="1"/>
          <p:nvPr/>
        </p:nvSpPr>
        <p:spPr>
          <a:xfrm>
            <a:off x="9813925" y="4785360"/>
            <a:ext cx="1600200" cy="368300"/>
          </a:xfrm>
          <a:prstGeom prst="rect">
            <a:avLst/>
          </a:prstGeom>
          <a:noFill/>
        </p:spPr>
        <p:txBody>
          <a:bodyPr wrap="square" rtlCol="0">
            <a:spAutoFit/>
          </a:bodyPr>
          <a:p>
            <a:pPr algn="ctr"/>
            <a:r>
              <a:rPr lang="zh-CN" altLang="en-US"/>
              <a:t>识别结果监督</a:t>
            </a:r>
            <a:endParaRPr lang="zh-CN" altLang="en-US"/>
          </a:p>
        </p:txBody>
      </p:sp>
    </p:spTree>
    <p:custDataLst>
      <p:tags r:id="rId7"/>
    </p:custData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zh-CN" dirty="0"/>
              <a:t>界面展示</a:t>
            </a:r>
            <a:r>
              <a:rPr lang="en-US" altLang="zh-CN" dirty="0"/>
              <a:t>2</a:t>
            </a:r>
            <a:endParaRPr lang="en-US" altLang="zh-CN" dirty="0"/>
          </a:p>
        </p:txBody>
      </p:sp>
      <p:sp>
        <p:nvSpPr>
          <p:cNvPr id="3" name="内容占位符 2"/>
          <p:cNvSpPr>
            <a:spLocks noGrp="1"/>
          </p:cNvSpPr>
          <p:nvPr>
            <p:ph idx="1"/>
            <p:custDataLst>
              <p:tags r:id="rId2"/>
            </p:custDataLst>
          </p:nvPr>
        </p:nvSpPr>
        <p:spPr>
          <a:xfrm>
            <a:off x="487680" y="1130935"/>
            <a:ext cx="5440680" cy="5100320"/>
          </a:xfrm>
        </p:spPr>
        <p:txBody>
          <a:bodyPr>
            <a:normAutofit/>
          </a:bodyPr>
          <a:lstStyle/>
          <a:p>
            <a:pPr marL="0" indent="0">
              <a:buNone/>
            </a:pPr>
            <a:endParaRPr lang="zh-CN" altLang="en-US" sz="1800">
              <a:sym typeface="+mn-ea"/>
            </a:endParaRPr>
          </a:p>
          <a:p>
            <a:endParaRPr lang="zh-CN" altLang="en-US" dirty="0"/>
          </a:p>
        </p:txBody>
      </p:sp>
      <p:pic>
        <p:nvPicPr>
          <p:cNvPr id="9" name="图片 27" descr="Screenshot_2017-05-08-21-10-36"/>
          <p:cNvPicPr>
            <a:picLocks noChangeAspect="1"/>
          </p:cNvPicPr>
          <p:nvPr/>
        </p:nvPicPr>
        <p:blipFill>
          <a:blip r:embed="rId3"/>
          <a:stretch>
            <a:fillRect/>
          </a:stretch>
        </p:blipFill>
        <p:spPr>
          <a:xfrm>
            <a:off x="838200" y="1590040"/>
            <a:ext cx="1830705" cy="3255645"/>
          </a:xfrm>
          <a:prstGeom prst="rect">
            <a:avLst/>
          </a:prstGeom>
          <a:noFill/>
          <a:ln w="9525">
            <a:noFill/>
          </a:ln>
        </p:spPr>
      </p:pic>
      <p:pic>
        <p:nvPicPr>
          <p:cNvPr id="10" name="图片 29" descr="Screenshot_2017-05-08-21-13-36"/>
          <p:cNvPicPr>
            <a:picLocks noChangeAspect="1"/>
          </p:cNvPicPr>
          <p:nvPr/>
        </p:nvPicPr>
        <p:blipFill>
          <a:blip r:embed="rId4"/>
          <a:stretch>
            <a:fillRect/>
          </a:stretch>
        </p:blipFill>
        <p:spPr>
          <a:xfrm>
            <a:off x="2976245" y="1567815"/>
            <a:ext cx="1831340" cy="3256280"/>
          </a:xfrm>
          <a:prstGeom prst="rect">
            <a:avLst/>
          </a:prstGeom>
          <a:noFill/>
          <a:ln w="9525">
            <a:noFill/>
          </a:ln>
        </p:spPr>
      </p:pic>
      <p:pic>
        <p:nvPicPr>
          <p:cNvPr id="11" name="图片 28" descr="Screenshot_2017-05-08-21-13-47"/>
          <p:cNvPicPr>
            <a:picLocks noChangeAspect="1"/>
          </p:cNvPicPr>
          <p:nvPr/>
        </p:nvPicPr>
        <p:blipFill>
          <a:blip r:embed="rId5"/>
          <a:stretch>
            <a:fillRect/>
          </a:stretch>
        </p:blipFill>
        <p:spPr>
          <a:xfrm>
            <a:off x="5180330" y="1590040"/>
            <a:ext cx="1830705" cy="3255010"/>
          </a:xfrm>
          <a:prstGeom prst="rect">
            <a:avLst/>
          </a:prstGeom>
          <a:noFill/>
          <a:ln w="9525">
            <a:noFill/>
          </a:ln>
        </p:spPr>
      </p:pic>
      <p:pic>
        <p:nvPicPr>
          <p:cNvPr id="12" name="图片 31" descr="Screenshot_2017-05-08-21-12-57"/>
          <p:cNvPicPr>
            <a:picLocks noChangeAspect="1"/>
          </p:cNvPicPr>
          <p:nvPr/>
        </p:nvPicPr>
        <p:blipFill>
          <a:blip r:embed="rId6"/>
          <a:stretch>
            <a:fillRect/>
          </a:stretch>
        </p:blipFill>
        <p:spPr>
          <a:xfrm>
            <a:off x="7378065" y="1590040"/>
            <a:ext cx="1855470" cy="3300095"/>
          </a:xfrm>
          <a:prstGeom prst="rect">
            <a:avLst/>
          </a:prstGeom>
          <a:noFill/>
          <a:ln w="9525">
            <a:noFill/>
          </a:ln>
        </p:spPr>
      </p:pic>
      <p:pic>
        <p:nvPicPr>
          <p:cNvPr id="18" name="图片 32" descr="Screenshot_2017-05-08-22-37-33"/>
          <p:cNvPicPr>
            <a:picLocks noChangeAspect="1"/>
          </p:cNvPicPr>
          <p:nvPr/>
        </p:nvPicPr>
        <p:blipFill>
          <a:blip r:embed="rId7"/>
          <a:stretch>
            <a:fillRect/>
          </a:stretch>
        </p:blipFill>
        <p:spPr>
          <a:xfrm>
            <a:off x="9511665" y="1567815"/>
            <a:ext cx="1842135" cy="3277235"/>
          </a:xfrm>
          <a:prstGeom prst="rect">
            <a:avLst/>
          </a:prstGeom>
          <a:noFill/>
          <a:ln w="9525">
            <a:noFill/>
          </a:ln>
        </p:spPr>
      </p:pic>
      <p:sp>
        <p:nvSpPr>
          <p:cNvPr id="19" name="文本框 18"/>
          <p:cNvSpPr txBox="1"/>
          <p:nvPr/>
        </p:nvSpPr>
        <p:spPr>
          <a:xfrm>
            <a:off x="953770" y="5105400"/>
            <a:ext cx="1600200" cy="368300"/>
          </a:xfrm>
          <a:prstGeom prst="rect">
            <a:avLst/>
          </a:prstGeom>
          <a:noFill/>
        </p:spPr>
        <p:txBody>
          <a:bodyPr wrap="square" rtlCol="0">
            <a:spAutoFit/>
          </a:bodyPr>
          <a:p>
            <a:pPr algn="ctr"/>
            <a:r>
              <a:rPr lang="zh-CN" altLang="en-US"/>
              <a:t>增加成功</a:t>
            </a:r>
            <a:endParaRPr lang="zh-CN" altLang="en-US"/>
          </a:p>
        </p:txBody>
      </p:sp>
      <p:sp>
        <p:nvSpPr>
          <p:cNvPr id="20" name="文本框 19"/>
          <p:cNvSpPr txBox="1"/>
          <p:nvPr/>
        </p:nvSpPr>
        <p:spPr>
          <a:xfrm>
            <a:off x="3091815" y="5105400"/>
            <a:ext cx="1600200" cy="368300"/>
          </a:xfrm>
          <a:prstGeom prst="rect">
            <a:avLst/>
          </a:prstGeom>
          <a:noFill/>
        </p:spPr>
        <p:txBody>
          <a:bodyPr wrap="square" rtlCol="0">
            <a:spAutoFit/>
          </a:bodyPr>
          <a:p>
            <a:pPr algn="ctr"/>
            <a:r>
              <a:rPr lang="zh-CN" altLang="en-US"/>
              <a:t>搜索</a:t>
            </a:r>
            <a:r>
              <a:rPr lang="en-US" altLang="zh-CN"/>
              <a:t>Tag</a:t>
            </a:r>
            <a:endParaRPr lang="en-US" altLang="zh-CN"/>
          </a:p>
        </p:txBody>
      </p:sp>
      <p:sp>
        <p:nvSpPr>
          <p:cNvPr id="21" name="文本框 20"/>
          <p:cNvSpPr txBox="1"/>
          <p:nvPr/>
        </p:nvSpPr>
        <p:spPr>
          <a:xfrm>
            <a:off x="5295265" y="5105400"/>
            <a:ext cx="1600200" cy="368300"/>
          </a:xfrm>
          <a:prstGeom prst="rect">
            <a:avLst/>
          </a:prstGeom>
          <a:noFill/>
        </p:spPr>
        <p:txBody>
          <a:bodyPr wrap="square" rtlCol="0">
            <a:spAutoFit/>
          </a:bodyPr>
          <a:p>
            <a:pPr algn="ctr"/>
            <a:r>
              <a:rPr lang="zh-CN" altLang="en-US"/>
              <a:t>搜索内容</a:t>
            </a:r>
            <a:endParaRPr lang="zh-CN" altLang="en-US"/>
          </a:p>
        </p:txBody>
      </p:sp>
      <p:sp>
        <p:nvSpPr>
          <p:cNvPr id="22" name="文本框 21"/>
          <p:cNvSpPr txBox="1"/>
          <p:nvPr/>
        </p:nvSpPr>
        <p:spPr>
          <a:xfrm>
            <a:off x="7505700" y="5105400"/>
            <a:ext cx="1600200" cy="368300"/>
          </a:xfrm>
          <a:prstGeom prst="rect">
            <a:avLst/>
          </a:prstGeom>
          <a:noFill/>
        </p:spPr>
        <p:txBody>
          <a:bodyPr wrap="square" rtlCol="0">
            <a:spAutoFit/>
          </a:bodyPr>
          <a:p>
            <a:pPr algn="ctr"/>
            <a:r>
              <a:rPr lang="zh-CN" altLang="en-US"/>
              <a:t>搜索结果</a:t>
            </a:r>
            <a:endParaRPr lang="zh-CN" altLang="en-US"/>
          </a:p>
        </p:txBody>
      </p:sp>
      <p:sp>
        <p:nvSpPr>
          <p:cNvPr id="23" name="文本框 22"/>
          <p:cNvSpPr txBox="1"/>
          <p:nvPr/>
        </p:nvSpPr>
        <p:spPr>
          <a:xfrm>
            <a:off x="9632950" y="5105400"/>
            <a:ext cx="1600200" cy="368300"/>
          </a:xfrm>
          <a:prstGeom prst="rect">
            <a:avLst/>
          </a:prstGeom>
          <a:noFill/>
        </p:spPr>
        <p:txBody>
          <a:bodyPr wrap="square" rtlCol="0">
            <a:spAutoFit/>
          </a:bodyPr>
          <a:p>
            <a:pPr algn="ctr"/>
            <a:r>
              <a:rPr lang="zh-CN" altLang="en-US"/>
              <a:t>文摘详细</a:t>
            </a:r>
            <a:endParaRPr lang="zh-CN" altLang="en-US"/>
          </a:p>
        </p:txBody>
      </p:sp>
    </p:spTree>
    <p:custDataLst>
      <p:tags r:id="rId8"/>
    </p:custData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b" anchorCtr="0"/>
          <a:lstStyle/>
          <a:p>
            <a:pPr fontAlgn="ctr"/>
            <a:r>
              <a:rPr lang="zh-CN" altLang="en-US" dirty="0" smtClean="0">
                <a:solidFill>
                  <a:schemeClr val="tx1">
                    <a:lumMod val="65000"/>
                    <a:lumOff val="35000"/>
                  </a:schemeClr>
                </a:solidFill>
                <a:sym typeface="+mn-ea"/>
              </a:rPr>
              <a:t>第五部分：实验和结论分析</a:t>
            </a:r>
            <a:br>
              <a:rPr lang="zh-CN" altLang="en-US" b="1" dirty="0">
                <a:solidFill>
                  <a:schemeClr val="tx1">
                    <a:lumMod val="65000"/>
                    <a:lumOff val="35000"/>
                  </a:schemeClr>
                </a:solidFill>
              </a:rPr>
            </a:br>
            <a:endParaRPr lang="zh-CN" altLang="en-US" dirty="0"/>
          </a:p>
        </p:txBody>
      </p:sp>
    </p:spTree>
    <p:custDataLst>
      <p:tags r:id="rId2"/>
    </p:custData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OCR速度测试</a:t>
            </a:r>
            <a:endParaRPr lang="zh-CN" altLang="en-US" dirty="0"/>
          </a:p>
        </p:txBody>
      </p:sp>
      <p:sp>
        <p:nvSpPr>
          <p:cNvPr id="6" name="内容占位符 5"/>
          <p:cNvSpPr>
            <a:spLocks noGrp="1"/>
          </p:cNvSpPr>
          <p:nvPr>
            <p:ph idx="1"/>
          </p:nvPr>
        </p:nvSpPr>
        <p:spPr>
          <a:xfrm>
            <a:off x="838200" y="2849245"/>
            <a:ext cx="10515600" cy="1538605"/>
          </a:xfrm>
        </p:spPr>
        <p:txBody>
          <a:bodyPr>
            <a:normAutofit fontScale="50000"/>
          </a:bodyPr>
          <a:p>
            <a:r>
              <a:rPr lang="zh-CN" altLang="en-US" sz="1800"/>
              <a:t>数据集A：主要为相机拍照获取的含有文字的照片，图片为jpg格式。文件大小较大，平均为1000KB左右。含有文字较少，背景干扰较大，字体变形严重，并且光照不均匀。文字为英文。</a:t>
            </a:r>
            <a:endParaRPr lang="zh-CN" altLang="en-US" sz="1800"/>
          </a:p>
          <a:p>
            <a:r>
              <a:rPr lang="zh-CN" altLang="en-US" sz="1800"/>
              <a:t>数据集B：来源：CVC（Computer Vision Center）ICDAR 2013 Robust Reading Competition。主要为含有文字的网页或者邮件的截图，图片为png格式。文件大小较小，平均为500K左右。含有文字较少，背景干扰很大，很难确定文字区域。</a:t>
            </a:r>
            <a:endParaRPr lang="zh-CN" altLang="en-US" sz="1800"/>
          </a:p>
          <a:p>
            <a:r>
              <a:rPr lang="zh-CN" altLang="en-US" sz="1800"/>
              <a:t>数据集C：该数据集中语言为英文，字符公正，光照均匀，包含的字体密集并且工整。图片为jpg格式，平均大小为70KB左右。</a:t>
            </a:r>
            <a:endParaRPr lang="zh-CN" altLang="en-US" sz="1800"/>
          </a:p>
          <a:p>
            <a:r>
              <a:rPr lang="zh-CN" altLang="en-US" sz="1800"/>
              <a:t>数据集D：类似数据集C只是语言以中文为主并且包含少量英文单词。</a:t>
            </a:r>
            <a:endParaRPr lang="zh-CN" altLang="en-US" sz="1800"/>
          </a:p>
        </p:txBody>
      </p:sp>
      <p:graphicFrame>
        <p:nvGraphicFramePr>
          <p:cNvPr id="0" name="表格 -1"/>
          <p:cNvGraphicFramePr/>
          <p:nvPr/>
        </p:nvGraphicFramePr>
        <p:xfrm>
          <a:off x="2308860" y="1130300"/>
          <a:ext cx="6727190" cy="1316990"/>
        </p:xfrm>
        <a:graphic>
          <a:graphicData uri="http://schemas.openxmlformats.org/drawingml/2006/table">
            <a:tbl>
              <a:tblPr firstRow="1" bandRow="1">
                <a:tableStyleId>{5940675A-B579-460E-94D1-54222C63F5DA}</a:tableStyleId>
              </a:tblPr>
              <a:tblGrid>
                <a:gridCol w="1347470"/>
                <a:gridCol w="1350010"/>
                <a:gridCol w="1347470"/>
                <a:gridCol w="1344295"/>
                <a:gridCol w="1337945"/>
              </a:tblGrid>
              <a:tr h="438785">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数据集名称</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整体用时</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图像张数</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平均每张图像包含单词（汉字）数量</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平均用时</a:t>
                      </a:r>
                      <a:endPar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r>
              <a:tr h="219710">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数据集</a:t>
                      </a: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A</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134710ms</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50</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143</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2694ms</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r>
              <a:tr h="219710">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数据集</a:t>
                      </a: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B	</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12756ms</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50</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2</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255ms</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r>
              <a:tr h="219075">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数据集</a:t>
                      </a: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C</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192402ms</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50</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170</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3848ms</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r>
              <a:tr h="219710">
                <a:tc>
                  <a:txBody>
                    <a:bodyPr/>
                    <a:p>
                      <a:pPr indent="0" algn="ctr">
                        <a:buNone/>
                      </a:pPr>
                      <a:r>
                        <a:rPr lang="zh-CN" altLang="en-US" sz="1200" b="0">
                          <a:solidFill>
                            <a:schemeClr val="bg1"/>
                          </a:solidFill>
                          <a:latin typeface="宋体" panose="02010600030101010101" pitchFamily="2" charset="-122"/>
                          <a:ea typeface="宋体" panose="02010600030101010101" pitchFamily="2" charset="-122"/>
                          <a:cs typeface="宋体" panose="02010600030101010101" pitchFamily="2" charset="-122"/>
                        </a:rPr>
                        <a:t>数据集</a:t>
                      </a: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D</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465242ms</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50</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216</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c>
                  <a:txBody>
                    <a:bodyPr/>
                    <a:p>
                      <a:pPr indent="0" algn="ctr">
                        <a:buNone/>
                      </a:pPr>
                      <a:r>
                        <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rPr>
                        <a:t>9304ms</a:t>
                      </a:r>
                      <a:endParaRPr lang="en-US" altLang="zh-CN" sz="12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lumMod val="85000"/>
                      </a:schemeClr>
                    </a:solidFill>
                  </a:tcPr>
                </a:tc>
              </a:tr>
            </a:tbl>
          </a:graphicData>
        </a:graphic>
      </p:graphicFrame>
      <p:pic>
        <p:nvPicPr>
          <p:cNvPr id="7" name="图片 70" descr="IMAG1427"/>
          <p:cNvPicPr>
            <a:picLocks noChangeAspect="1"/>
          </p:cNvPicPr>
          <p:nvPr/>
        </p:nvPicPr>
        <p:blipFill>
          <a:blip r:embed="rId2"/>
          <a:stretch>
            <a:fillRect/>
          </a:stretch>
        </p:blipFill>
        <p:spPr>
          <a:xfrm rot="-5400000">
            <a:off x="1512570" y="3891280"/>
            <a:ext cx="1289050" cy="2282190"/>
          </a:xfrm>
          <a:prstGeom prst="rect">
            <a:avLst/>
          </a:prstGeom>
          <a:noFill/>
          <a:ln w="9525">
            <a:noFill/>
          </a:ln>
        </p:spPr>
      </p:pic>
      <p:sp>
        <p:nvSpPr>
          <p:cNvPr id="8" name="文本框 7"/>
          <p:cNvSpPr txBox="1"/>
          <p:nvPr/>
        </p:nvSpPr>
        <p:spPr>
          <a:xfrm>
            <a:off x="1435100" y="5798185"/>
            <a:ext cx="1443355" cy="252730"/>
          </a:xfrm>
          <a:prstGeom prst="rect">
            <a:avLst/>
          </a:prstGeom>
          <a:noFill/>
          <a:ln w="9525">
            <a:noFill/>
          </a:ln>
        </p:spPr>
        <p:txBody>
          <a:bodyPr wrap="square">
            <a:spAutoFit/>
          </a:bodyPr>
          <a:p>
            <a:pPr indent="0" algn="ctr"/>
            <a:r>
              <a:rPr lang="zh-CN" altLang="en-US" sz="1050" b="0">
                <a:latin typeface="宋体" panose="02010600030101010101" pitchFamily="2" charset="-122"/>
                <a:ea typeface="宋体" panose="02010600030101010101" pitchFamily="2" charset="-122"/>
                <a:cs typeface="宋体" panose="02010600030101010101" pitchFamily="2" charset="-122"/>
              </a:rPr>
              <a:t>数据集</a:t>
            </a:r>
            <a:r>
              <a:rPr lang="en-US" altLang="zh-CN" sz="1050" b="0">
                <a:latin typeface="Times New Roman" panose="02020603050405020304" charset="0"/>
                <a:ea typeface="Times New Roman" panose="02020603050405020304" charset="0"/>
                <a:cs typeface="Times New Roman" panose="02020603050405020304" charset="0"/>
              </a:rPr>
              <a:t>A</a:t>
            </a:r>
            <a:r>
              <a:rPr lang="zh-CN" altLang="en-US" sz="1050" b="0">
                <a:latin typeface="宋体" panose="02010600030101010101" pitchFamily="2" charset="-122"/>
                <a:ea typeface="宋体" panose="02010600030101010101" pitchFamily="2" charset="-122"/>
                <a:cs typeface="宋体" panose="02010600030101010101" pitchFamily="2" charset="-122"/>
              </a:rPr>
              <a:t>样例 </a:t>
            </a:r>
            <a:endParaRPr lang="zh-CN" altLang="en-US"/>
          </a:p>
        </p:txBody>
      </p:sp>
      <p:pic>
        <p:nvPicPr>
          <p:cNvPr id="9" name="图片 36" descr="img_18"/>
          <p:cNvPicPr>
            <a:picLocks noChangeAspect="1"/>
          </p:cNvPicPr>
          <p:nvPr/>
        </p:nvPicPr>
        <p:blipFill>
          <a:blip r:embed="rId3"/>
          <a:stretch>
            <a:fillRect/>
          </a:stretch>
        </p:blipFill>
        <p:spPr>
          <a:xfrm>
            <a:off x="3852545" y="4414520"/>
            <a:ext cx="1717040" cy="1235075"/>
          </a:xfrm>
          <a:prstGeom prst="rect">
            <a:avLst/>
          </a:prstGeom>
          <a:noFill/>
          <a:ln w="9525">
            <a:noFill/>
          </a:ln>
        </p:spPr>
      </p:pic>
      <p:sp>
        <p:nvSpPr>
          <p:cNvPr id="10" name="文本框 9"/>
          <p:cNvSpPr txBox="1"/>
          <p:nvPr/>
        </p:nvSpPr>
        <p:spPr>
          <a:xfrm>
            <a:off x="4046855" y="5798185"/>
            <a:ext cx="1328420" cy="252730"/>
          </a:xfrm>
          <a:prstGeom prst="rect">
            <a:avLst/>
          </a:prstGeom>
          <a:noFill/>
          <a:ln w="9525">
            <a:noFill/>
          </a:ln>
        </p:spPr>
        <p:txBody>
          <a:bodyPr wrap="square">
            <a:spAutoFit/>
          </a:bodyPr>
          <a:p>
            <a:pPr indent="0" algn="ctr"/>
            <a:r>
              <a:rPr lang="zh-CN" altLang="en-US" sz="1050" b="0">
                <a:latin typeface="宋体" panose="02010600030101010101" pitchFamily="2" charset="-122"/>
                <a:ea typeface="宋体" panose="02010600030101010101" pitchFamily="2" charset="-122"/>
                <a:cs typeface="宋体" panose="02010600030101010101" pitchFamily="2" charset="-122"/>
              </a:rPr>
              <a:t>数据集</a:t>
            </a:r>
            <a:r>
              <a:rPr lang="en-US" altLang="zh-CN" sz="1050" b="0">
                <a:latin typeface="宋体" panose="02010600030101010101" pitchFamily="2" charset="-122"/>
                <a:ea typeface="宋体" panose="02010600030101010101" pitchFamily="2" charset="-122"/>
                <a:cs typeface="宋体" panose="02010600030101010101" pitchFamily="2" charset="-122"/>
              </a:rPr>
              <a:t>B</a:t>
            </a:r>
            <a:r>
              <a:rPr lang="zh-CN" altLang="en-US" sz="1050" b="0">
                <a:latin typeface="宋体" panose="02010600030101010101" pitchFamily="2" charset="-122"/>
                <a:ea typeface="宋体" panose="02010600030101010101" pitchFamily="2" charset="-122"/>
                <a:cs typeface="宋体" panose="02010600030101010101" pitchFamily="2" charset="-122"/>
              </a:rPr>
              <a:t>样例</a:t>
            </a:r>
            <a:endParaRPr lang="zh-CN" altLang="en-US"/>
          </a:p>
        </p:txBody>
      </p:sp>
      <p:pic>
        <p:nvPicPr>
          <p:cNvPr id="11" name="图片 71" descr="45"/>
          <p:cNvPicPr>
            <a:picLocks noChangeAspect="1"/>
          </p:cNvPicPr>
          <p:nvPr/>
        </p:nvPicPr>
        <p:blipFill>
          <a:blip r:embed="rId4"/>
          <a:stretch>
            <a:fillRect/>
          </a:stretch>
        </p:blipFill>
        <p:spPr>
          <a:xfrm>
            <a:off x="5939473" y="4259898"/>
            <a:ext cx="2853055" cy="1544955"/>
          </a:xfrm>
          <a:prstGeom prst="rect">
            <a:avLst/>
          </a:prstGeom>
          <a:noFill/>
          <a:ln w="9525">
            <a:noFill/>
          </a:ln>
        </p:spPr>
      </p:pic>
      <p:pic>
        <p:nvPicPr>
          <p:cNvPr id="12" name="图片 38" descr="24"/>
          <p:cNvPicPr>
            <a:picLocks noChangeAspect="1"/>
          </p:cNvPicPr>
          <p:nvPr/>
        </p:nvPicPr>
        <p:blipFill>
          <a:blip r:embed="rId5"/>
          <a:stretch>
            <a:fillRect/>
          </a:stretch>
        </p:blipFill>
        <p:spPr>
          <a:xfrm>
            <a:off x="8792528" y="4414520"/>
            <a:ext cx="2661285" cy="1268730"/>
          </a:xfrm>
          <a:prstGeom prst="rect">
            <a:avLst/>
          </a:prstGeom>
          <a:noFill/>
          <a:ln w="9525">
            <a:noFill/>
          </a:ln>
        </p:spPr>
      </p:pic>
      <p:sp>
        <p:nvSpPr>
          <p:cNvPr id="13" name="文本框 12"/>
          <p:cNvSpPr txBox="1"/>
          <p:nvPr/>
        </p:nvSpPr>
        <p:spPr>
          <a:xfrm>
            <a:off x="6687185" y="5798185"/>
            <a:ext cx="1357630" cy="252730"/>
          </a:xfrm>
          <a:prstGeom prst="rect">
            <a:avLst/>
          </a:prstGeom>
          <a:noFill/>
          <a:ln w="9525">
            <a:noFill/>
          </a:ln>
        </p:spPr>
        <p:txBody>
          <a:bodyPr wrap="square">
            <a:spAutoFit/>
          </a:bodyPr>
          <a:p>
            <a:pPr indent="0" algn="ctr"/>
            <a:r>
              <a:rPr lang="zh-CN" altLang="en-US" sz="1050" b="0">
                <a:latin typeface="宋体" panose="02010600030101010101" pitchFamily="2" charset="-122"/>
                <a:ea typeface="宋体" panose="02010600030101010101" pitchFamily="2" charset="-122"/>
                <a:cs typeface="宋体" panose="02010600030101010101" pitchFamily="2" charset="-122"/>
              </a:rPr>
              <a:t>数据集</a:t>
            </a:r>
            <a:r>
              <a:rPr lang="en-US" altLang="zh-CN" sz="1050" b="0">
                <a:latin typeface="宋体" panose="02010600030101010101" pitchFamily="2" charset="-122"/>
                <a:ea typeface="宋体" panose="02010600030101010101" pitchFamily="2" charset="-122"/>
                <a:cs typeface="宋体" panose="02010600030101010101" pitchFamily="2" charset="-122"/>
              </a:rPr>
              <a:t>C</a:t>
            </a:r>
            <a:r>
              <a:rPr lang="zh-CN" altLang="en-US" sz="1050" b="0">
                <a:latin typeface="宋体" panose="02010600030101010101" pitchFamily="2" charset="-122"/>
                <a:ea typeface="宋体" panose="02010600030101010101" pitchFamily="2" charset="-122"/>
                <a:cs typeface="宋体" panose="02010600030101010101" pitchFamily="2" charset="-122"/>
              </a:rPr>
              <a:t>样例</a:t>
            </a:r>
            <a:endParaRPr lang="zh-CN" altLang="en-US"/>
          </a:p>
        </p:txBody>
      </p:sp>
      <p:sp>
        <p:nvSpPr>
          <p:cNvPr id="14" name="文本框 13"/>
          <p:cNvSpPr txBox="1"/>
          <p:nvPr/>
        </p:nvSpPr>
        <p:spPr>
          <a:xfrm>
            <a:off x="9330055" y="5805170"/>
            <a:ext cx="1587500" cy="252730"/>
          </a:xfrm>
          <a:prstGeom prst="rect">
            <a:avLst/>
          </a:prstGeom>
          <a:noFill/>
          <a:ln w="9525">
            <a:noFill/>
          </a:ln>
        </p:spPr>
        <p:txBody>
          <a:bodyPr wrap="square">
            <a:spAutoFit/>
          </a:bodyPr>
          <a:p>
            <a:pPr indent="0" algn="ctr"/>
            <a:r>
              <a:rPr lang="en-US" altLang="zh-CN" sz="1050" b="0">
                <a:latin typeface="宋体" panose="02010600030101010101" pitchFamily="2" charset="-122"/>
                <a:ea typeface="宋体" panose="02010600030101010101" pitchFamily="2" charset="-122"/>
                <a:cs typeface="宋体" panose="02010600030101010101" pitchFamily="2" charset="-122"/>
              </a:rPr>
              <a:t> </a:t>
            </a:r>
            <a:r>
              <a:rPr lang="zh-CN" altLang="en-US" sz="1050" b="0">
                <a:latin typeface="宋体" panose="02010600030101010101" pitchFamily="2" charset="-122"/>
                <a:ea typeface="宋体" panose="02010600030101010101" pitchFamily="2" charset="-122"/>
                <a:cs typeface="宋体" panose="02010600030101010101" pitchFamily="2" charset="-122"/>
              </a:rPr>
              <a:t>数据集</a:t>
            </a:r>
            <a:r>
              <a:rPr lang="en-US" altLang="zh-CN" sz="1050" b="0">
                <a:latin typeface="宋体" panose="02010600030101010101" pitchFamily="2" charset="-122"/>
                <a:ea typeface="宋体" panose="02010600030101010101" pitchFamily="2" charset="-122"/>
                <a:cs typeface="宋体" panose="02010600030101010101" pitchFamily="2" charset="-122"/>
              </a:rPr>
              <a:t>D</a:t>
            </a:r>
            <a:r>
              <a:rPr lang="zh-CN" altLang="en-US" sz="1050" b="0">
                <a:latin typeface="宋体" panose="02010600030101010101" pitchFamily="2" charset="-122"/>
                <a:ea typeface="宋体" panose="02010600030101010101" pitchFamily="2" charset="-122"/>
                <a:cs typeface="宋体" panose="02010600030101010101" pitchFamily="2" charset="-122"/>
              </a:rPr>
              <a:t>样例</a:t>
            </a:r>
            <a:endParaRPr lang="zh-CN" altLang="en-US"/>
          </a:p>
        </p:txBody>
      </p:sp>
    </p:spTree>
    <p:custDataLst>
      <p:tags r:id="rId6"/>
    </p:custData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42933" y="1016000"/>
            <a:ext cx="45719" cy="369332"/>
          </a:xfrm>
          <a:prstGeom prst="rect">
            <a:avLst/>
          </a:prstGeom>
          <a:noFill/>
        </p:spPr>
        <p:txBody>
          <a:bodyPr wrap="square" rtlCol="0">
            <a:spAutoFit/>
          </a:bodyPr>
          <a:lstStyle/>
          <a:p>
            <a:endParaRPr lang="zh-CN" altLang="en-US" dirty="0"/>
          </a:p>
        </p:txBody>
      </p:sp>
      <p:sp>
        <p:nvSpPr>
          <p:cNvPr id="3" name="文本框 2"/>
          <p:cNvSpPr txBox="1"/>
          <p:nvPr/>
        </p:nvSpPr>
        <p:spPr>
          <a:xfrm>
            <a:off x="300035" y="3654399"/>
            <a:ext cx="1620957" cy="954107"/>
          </a:xfrm>
          <a:prstGeom prst="rect">
            <a:avLst/>
          </a:prstGeom>
          <a:noFill/>
        </p:spPr>
        <p:txBody>
          <a:bodyPr wrap="none" rtlCol="0">
            <a:spAutoFit/>
          </a:bodyPr>
          <a:lstStyle/>
          <a:p>
            <a:pPr algn="ctr"/>
            <a:r>
              <a:rPr lang="zh-CN" altLang="en-US" sz="2800" b="1" dirty="0" smtClean="0">
                <a:solidFill>
                  <a:schemeClr val="tx1">
                    <a:lumMod val="65000"/>
                    <a:lumOff val="35000"/>
                  </a:schemeClr>
                </a:solidFill>
              </a:rPr>
              <a:t>选题背景</a:t>
            </a:r>
            <a:endParaRPr lang="en-US" altLang="zh-CN" sz="2800" b="1" dirty="0" smtClean="0">
              <a:solidFill>
                <a:schemeClr val="tx1">
                  <a:lumMod val="65000"/>
                  <a:lumOff val="35000"/>
                </a:schemeClr>
              </a:solidFill>
            </a:endParaRPr>
          </a:p>
          <a:p>
            <a:pPr algn="ctr"/>
            <a:r>
              <a:rPr lang="zh-CN" altLang="en-US" sz="2800" b="1" dirty="0" smtClean="0">
                <a:solidFill>
                  <a:schemeClr val="tx1">
                    <a:lumMod val="65000"/>
                    <a:lumOff val="35000"/>
                  </a:schemeClr>
                </a:solidFill>
              </a:rPr>
              <a:t>和意义</a:t>
            </a:r>
            <a:endParaRPr lang="zh-CN" altLang="en-US" sz="2800" b="1" dirty="0">
              <a:solidFill>
                <a:schemeClr val="tx1">
                  <a:lumMod val="65000"/>
                  <a:lumOff val="35000"/>
                </a:schemeClr>
              </a:solidFill>
            </a:endParaRPr>
          </a:p>
        </p:txBody>
      </p:sp>
      <p:sp>
        <p:nvSpPr>
          <p:cNvPr id="4" name="文本框 3"/>
          <p:cNvSpPr txBox="1"/>
          <p:nvPr/>
        </p:nvSpPr>
        <p:spPr>
          <a:xfrm>
            <a:off x="5133759" y="639134"/>
            <a:ext cx="1877437" cy="1107996"/>
          </a:xfrm>
          <a:prstGeom prst="rect">
            <a:avLst/>
          </a:prstGeom>
          <a:noFill/>
        </p:spPr>
        <p:txBody>
          <a:bodyPr wrap="none" rtlCol="0">
            <a:spAutoFit/>
          </a:bodyPr>
          <a:lstStyle/>
          <a:p>
            <a:r>
              <a:rPr lang="zh-CN" altLang="en-US" sz="6600" b="1" dirty="0" smtClean="0">
                <a:solidFill>
                  <a:schemeClr val="tx1">
                    <a:lumMod val="65000"/>
                    <a:lumOff val="35000"/>
                  </a:schemeClr>
                </a:solidFill>
              </a:rPr>
              <a:t>目录</a:t>
            </a:r>
            <a:endParaRPr lang="zh-CN" altLang="en-US" sz="6600" b="1" dirty="0">
              <a:solidFill>
                <a:schemeClr val="tx1">
                  <a:lumMod val="65000"/>
                  <a:lumOff val="35000"/>
                </a:schemeClr>
              </a:solidFill>
            </a:endParaRPr>
          </a:p>
        </p:txBody>
      </p:sp>
      <p:sp>
        <p:nvSpPr>
          <p:cNvPr id="5" name="文本框 4"/>
          <p:cNvSpPr txBox="1"/>
          <p:nvPr/>
        </p:nvSpPr>
        <p:spPr>
          <a:xfrm>
            <a:off x="326148" y="2732971"/>
            <a:ext cx="1620957" cy="523220"/>
          </a:xfrm>
          <a:prstGeom prst="rect">
            <a:avLst/>
          </a:prstGeom>
          <a:noFill/>
        </p:spPr>
        <p:txBody>
          <a:bodyPr wrap="none" rtlCol="0">
            <a:spAutoFit/>
          </a:bodyPr>
          <a:lstStyle/>
          <a:p>
            <a:r>
              <a:rPr lang="zh-CN" altLang="en-US" sz="2800" dirty="0" smtClean="0">
                <a:solidFill>
                  <a:schemeClr val="tx1">
                    <a:lumMod val="65000"/>
                    <a:lumOff val="35000"/>
                  </a:schemeClr>
                </a:solidFill>
              </a:rPr>
              <a:t>第一部分</a:t>
            </a:r>
            <a:endParaRPr lang="zh-CN" altLang="en-US" sz="2800" dirty="0">
              <a:solidFill>
                <a:schemeClr val="tx1">
                  <a:lumMod val="65000"/>
                  <a:lumOff val="35000"/>
                </a:schemeClr>
              </a:solidFill>
            </a:endParaRPr>
          </a:p>
        </p:txBody>
      </p:sp>
      <p:sp>
        <p:nvSpPr>
          <p:cNvPr id="6" name="文本框 5"/>
          <p:cNvSpPr txBox="1"/>
          <p:nvPr/>
        </p:nvSpPr>
        <p:spPr>
          <a:xfrm>
            <a:off x="2318899" y="2732971"/>
            <a:ext cx="1620957" cy="523220"/>
          </a:xfrm>
          <a:prstGeom prst="rect">
            <a:avLst/>
          </a:prstGeom>
          <a:noFill/>
        </p:spPr>
        <p:txBody>
          <a:bodyPr wrap="none" rtlCol="0">
            <a:spAutoFit/>
          </a:bodyPr>
          <a:lstStyle/>
          <a:p>
            <a:r>
              <a:rPr lang="zh-CN" altLang="en-US" sz="2800" dirty="0" smtClean="0">
                <a:solidFill>
                  <a:schemeClr val="tx1">
                    <a:lumMod val="65000"/>
                    <a:lumOff val="35000"/>
                  </a:schemeClr>
                </a:solidFill>
              </a:rPr>
              <a:t>第二部分</a:t>
            </a:r>
            <a:endParaRPr lang="zh-CN" altLang="en-US" sz="2800" dirty="0">
              <a:solidFill>
                <a:schemeClr val="tx1">
                  <a:lumMod val="65000"/>
                  <a:lumOff val="35000"/>
                </a:schemeClr>
              </a:solidFill>
            </a:endParaRPr>
          </a:p>
        </p:txBody>
      </p:sp>
      <p:sp>
        <p:nvSpPr>
          <p:cNvPr id="7" name="文本框 6"/>
          <p:cNvSpPr txBox="1"/>
          <p:nvPr/>
        </p:nvSpPr>
        <p:spPr>
          <a:xfrm>
            <a:off x="4269454" y="2732971"/>
            <a:ext cx="1620957" cy="523220"/>
          </a:xfrm>
          <a:prstGeom prst="rect">
            <a:avLst/>
          </a:prstGeom>
          <a:noFill/>
        </p:spPr>
        <p:txBody>
          <a:bodyPr wrap="none" rtlCol="0">
            <a:spAutoFit/>
          </a:bodyPr>
          <a:lstStyle/>
          <a:p>
            <a:r>
              <a:rPr lang="zh-CN" altLang="en-US" sz="2800" dirty="0" smtClean="0">
                <a:solidFill>
                  <a:schemeClr val="tx1">
                    <a:lumMod val="65000"/>
                    <a:lumOff val="35000"/>
                  </a:schemeClr>
                </a:solidFill>
              </a:rPr>
              <a:t>第三部分</a:t>
            </a:r>
            <a:endParaRPr lang="zh-CN" altLang="en-US" sz="2800" dirty="0">
              <a:solidFill>
                <a:schemeClr val="tx1">
                  <a:lumMod val="65000"/>
                  <a:lumOff val="35000"/>
                </a:schemeClr>
              </a:solidFill>
            </a:endParaRPr>
          </a:p>
        </p:txBody>
      </p:sp>
      <p:sp>
        <p:nvSpPr>
          <p:cNvPr id="8" name="文本框 7"/>
          <p:cNvSpPr txBox="1"/>
          <p:nvPr/>
        </p:nvSpPr>
        <p:spPr>
          <a:xfrm>
            <a:off x="6237143" y="2732971"/>
            <a:ext cx="1620957" cy="523220"/>
          </a:xfrm>
          <a:prstGeom prst="rect">
            <a:avLst/>
          </a:prstGeom>
          <a:noFill/>
        </p:spPr>
        <p:txBody>
          <a:bodyPr wrap="none" rtlCol="0">
            <a:spAutoFit/>
          </a:bodyPr>
          <a:lstStyle/>
          <a:p>
            <a:r>
              <a:rPr lang="zh-CN" altLang="en-US" sz="2800" dirty="0" smtClean="0">
                <a:solidFill>
                  <a:schemeClr val="tx1">
                    <a:lumMod val="65000"/>
                    <a:lumOff val="35000"/>
                  </a:schemeClr>
                </a:solidFill>
              </a:rPr>
              <a:t>第四部分</a:t>
            </a:r>
            <a:endParaRPr lang="zh-CN" altLang="en-US" sz="2800" dirty="0">
              <a:solidFill>
                <a:schemeClr val="tx1">
                  <a:lumMod val="65000"/>
                  <a:lumOff val="35000"/>
                </a:schemeClr>
              </a:solidFill>
            </a:endParaRPr>
          </a:p>
        </p:txBody>
      </p:sp>
      <p:sp>
        <p:nvSpPr>
          <p:cNvPr id="9" name="文本框 8"/>
          <p:cNvSpPr txBox="1"/>
          <p:nvPr/>
        </p:nvSpPr>
        <p:spPr>
          <a:xfrm>
            <a:off x="8219943" y="2732971"/>
            <a:ext cx="1620957" cy="523220"/>
          </a:xfrm>
          <a:prstGeom prst="rect">
            <a:avLst/>
          </a:prstGeom>
          <a:noFill/>
        </p:spPr>
        <p:txBody>
          <a:bodyPr wrap="none" rtlCol="0">
            <a:spAutoFit/>
          </a:bodyPr>
          <a:lstStyle/>
          <a:p>
            <a:r>
              <a:rPr lang="zh-CN" altLang="en-US" sz="2800" dirty="0" smtClean="0">
                <a:solidFill>
                  <a:schemeClr val="tx1">
                    <a:lumMod val="65000"/>
                    <a:lumOff val="35000"/>
                  </a:schemeClr>
                </a:solidFill>
              </a:rPr>
              <a:t>第五部分</a:t>
            </a:r>
            <a:endParaRPr lang="zh-CN" altLang="en-US" sz="2800" dirty="0">
              <a:solidFill>
                <a:schemeClr val="tx1">
                  <a:lumMod val="65000"/>
                  <a:lumOff val="35000"/>
                </a:schemeClr>
              </a:solidFill>
            </a:endParaRPr>
          </a:p>
        </p:txBody>
      </p:sp>
      <p:sp>
        <p:nvSpPr>
          <p:cNvPr id="10" name="文本框 9"/>
          <p:cNvSpPr txBox="1"/>
          <p:nvPr/>
        </p:nvSpPr>
        <p:spPr>
          <a:xfrm>
            <a:off x="10186510" y="2732971"/>
            <a:ext cx="1614545" cy="523220"/>
          </a:xfrm>
          <a:prstGeom prst="rect">
            <a:avLst/>
          </a:prstGeom>
          <a:noFill/>
        </p:spPr>
        <p:txBody>
          <a:bodyPr wrap="none" rtlCol="0">
            <a:spAutoFit/>
          </a:bodyPr>
          <a:lstStyle/>
          <a:p>
            <a:r>
              <a:rPr lang="zh-CN" altLang="en-US" sz="2800" dirty="0" smtClean="0">
                <a:solidFill>
                  <a:schemeClr val="tx1">
                    <a:lumMod val="65000"/>
                    <a:lumOff val="35000"/>
                  </a:schemeClr>
                </a:solidFill>
              </a:rPr>
              <a:t>第六部分</a:t>
            </a:r>
            <a:endParaRPr lang="zh-CN" altLang="en-US" sz="2800" dirty="0">
              <a:solidFill>
                <a:schemeClr val="tx1">
                  <a:lumMod val="65000"/>
                  <a:lumOff val="35000"/>
                </a:schemeClr>
              </a:solidFill>
            </a:endParaRPr>
          </a:p>
        </p:txBody>
      </p:sp>
      <p:sp>
        <p:nvSpPr>
          <p:cNvPr id="11" name="文本框 10"/>
          <p:cNvSpPr txBox="1"/>
          <p:nvPr/>
        </p:nvSpPr>
        <p:spPr>
          <a:xfrm>
            <a:off x="1947635" y="3655847"/>
            <a:ext cx="2327910" cy="953135"/>
          </a:xfrm>
          <a:prstGeom prst="rect">
            <a:avLst/>
          </a:prstGeom>
          <a:noFill/>
        </p:spPr>
        <p:txBody>
          <a:bodyPr wrap="none" rtlCol="0">
            <a:spAutoFit/>
          </a:bodyPr>
          <a:lstStyle/>
          <a:p>
            <a:pPr algn="ctr"/>
            <a:r>
              <a:rPr lang="en-US" altLang="zh-CN" sz="2800" b="1">
                <a:sym typeface="+mn-ea"/>
              </a:rPr>
              <a:t>OCR</a:t>
            </a:r>
            <a:r>
              <a:rPr lang="zh-CN" altLang="en-US" sz="2800" b="1">
                <a:sym typeface="+mn-ea"/>
              </a:rPr>
              <a:t>功能</a:t>
            </a:r>
            <a:endParaRPr lang="zh-CN" altLang="en-US" sz="2800" b="1">
              <a:sym typeface="+mn-ea"/>
            </a:endParaRPr>
          </a:p>
          <a:p>
            <a:pPr algn="ctr"/>
            <a:r>
              <a:rPr lang="zh-CN" altLang="en-US" sz="2800" b="1">
                <a:sym typeface="+mn-ea"/>
              </a:rPr>
              <a:t>和其改良算法</a:t>
            </a:r>
            <a:endParaRPr lang="zh-CN" altLang="en-US" sz="2800" b="1" dirty="0">
              <a:solidFill>
                <a:schemeClr val="tx1">
                  <a:lumMod val="65000"/>
                  <a:lumOff val="35000"/>
                </a:schemeClr>
              </a:solidFill>
            </a:endParaRPr>
          </a:p>
        </p:txBody>
      </p:sp>
      <p:sp>
        <p:nvSpPr>
          <p:cNvPr id="13" name="文本框 12"/>
          <p:cNvSpPr txBox="1"/>
          <p:nvPr/>
        </p:nvSpPr>
        <p:spPr>
          <a:xfrm>
            <a:off x="4281964" y="3655847"/>
            <a:ext cx="1612900" cy="953135"/>
          </a:xfrm>
          <a:prstGeom prst="rect">
            <a:avLst/>
          </a:prstGeom>
          <a:noFill/>
        </p:spPr>
        <p:txBody>
          <a:bodyPr wrap="none" rtlCol="0">
            <a:spAutoFit/>
          </a:bodyPr>
          <a:lstStyle/>
          <a:p>
            <a:pPr algn="ctr"/>
            <a:r>
              <a:rPr lang="zh-CN" altLang="en-US" sz="2800" b="1">
                <a:sym typeface="+mn-ea"/>
              </a:rPr>
              <a:t>检索</a:t>
            </a:r>
            <a:endParaRPr lang="zh-CN" altLang="en-US" sz="2800" b="1">
              <a:sym typeface="+mn-ea"/>
            </a:endParaRPr>
          </a:p>
          <a:p>
            <a:pPr algn="ctr"/>
            <a:r>
              <a:rPr lang="zh-CN" altLang="en-US" sz="2800" b="1">
                <a:sym typeface="+mn-ea"/>
              </a:rPr>
              <a:t>相关功能</a:t>
            </a:r>
            <a:endParaRPr lang="zh-CN" altLang="en-US" sz="2800" b="1" dirty="0">
              <a:solidFill>
                <a:schemeClr val="tx1">
                  <a:lumMod val="65000"/>
                  <a:lumOff val="35000"/>
                </a:schemeClr>
              </a:solidFill>
            </a:endParaRPr>
          </a:p>
        </p:txBody>
      </p:sp>
      <p:sp>
        <p:nvSpPr>
          <p:cNvPr id="14" name="文本框 13"/>
          <p:cNvSpPr txBox="1"/>
          <p:nvPr/>
        </p:nvSpPr>
        <p:spPr>
          <a:xfrm>
            <a:off x="6258441" y="3869842"/>
            <a:ext cx="1612900" cy="521970"/>
          </a:xfrm>
          <a:prstGeom prst="rect">
            <a:avLst/>
          </a:prstGeom>
          <a:noFill/>
        </p:spPr>
        <p:txBody>
          <a:bodyPr wrap="none" rtlCol="0">
            <a:spAutoFit/>
          </a:bodyPr>
          <a:lstStyle/>
          <a:p>
            <a:pPr algn="ctr"/>
            <a:r>
              <a:rPr lang="zh-CN" altLang="en-US" sz="2800" b="1">
                <a:sym typeface="+mn-ea"/>
              </a:rPr>
              <a:t>系统设计</a:t>
            </a:r>
            <a:endParaRPr lang="zh-CN" altLang="en-US" sz="2800" b="1" dirty="0">
              <a:solidFill>
                <a:schemeClr val="tx1">
                  <a:lumMod val="65000"/>
                  <a:lumOff val="35000"/>
                </a:schemeClr>
              </a:solidFill>
              <a:sym typeface="+mn-ea"/>
            </a:endParaRPr>
          </a:p>
        </p:txBody>
      </p:sp>
      <p:sp>
        <p:nvSpPr>
          <p:cNvPr id="15" name="文本框 14"/>
          <p:cNvSpPr txBox="1"/>
          <p:nvPr/>
        </p:nvSpPr>
        <p:spPr>
          <a:xfrm>
            <a:off x="8233994" y="3655847"/>
            <a:ext cx="1612900" cy="953135"/>
          </a:xfrm>
          <a:prstGeom prst="rect">
            <a:avLst/>
          </a:prstGeom>
          <a:noFill/>
        </p:spPr>
        <p:txBody>
          <a:bodyPr wrap="none" rtlCol="0">
            <a:spAutoFit/>
          </a:bodyPr>
          <a:lstStyle/>
          <a:p>
            <a:pPr algn="ctr"/>
            <a:r>
              <a:rPr lang="zh-CN" altLang="en-US" sz="2800" b="1">
                <a:sym typeface="+mn-ea"/>
              </a:rPr>
              <a:t>实验和</a:t>
            </a:r>
            <a:endParaRPr lang="zh-CN" altLang="en-US" sz="2800" b="1">
              <a:sym typeface="+mn-ea"/>
            </a:endParaRPr>
          </a:p>
          <a:p>
            <a:pPr algn="ctr"/>
            <a:r>
              <a:rPr lang="zh-CN" altLang="en-US" sz="2800" b="1">
                <a:sym typeface="+mn-ea"/>
              </a:rPr>
              <a:t>结论分析</a:t>
            </a:r>
            <a:endParaRPr lang="zh-CN" altLang="en-US" sz="2800" b="1" dirty="0">
              <a:solidFill>
                <a:schemeClr val="tx1">
                  <a:lumMod val="65000"/>
                  <a:lumOff val="35000"/>
                </a:schemeClr>
              </a:solidFill>
            </a:endParaRPr>
          </a:p>
        </p:txBody>
      </p:sp>
      <p:sp>
        <p:nvSpPr>
          <p:cNvPr id="16" name="文本框 15"/>
          <p:cNvSpPr txBox="1"/>
          <p:nvPr/>
        </p:nvSpPr>
        <p:spPr>
          <a:xfrm>
            <a:off x="10190539" y="3869842"/>
            <a:ext cx="1612900" cy="521970"/>
          </a:xfrm>
          <a:prstGeom prst="rect">
            <a:avLst/>
          </a:prstGeom>
          <a:noFill/>
        </p:spPr>
        <p:txBody>
          <a:bodyPr wrap="none" rtlCol="0">
            <a:spAutoFit/>
          </a:bodyPr>
          <a:lstStyle/>
          <a:p>
            <a:pPr algn="ctr"/>
            <a:r>
              <a:rPr lang="zh-CN" altLang="en-US" sz="2800" b="1" dirty="0">
                <a:solidFill>
                  <a:schemeClr val="tx1">
                    <a:lumMod val="65000"/>
                    <a:lumOff val="35000"/>
                  </a:schemeClr>
                </a:solidFill>
              </a:rPr>
              <a:t>未来工作</a:t>
            </a:r>
            <a:endParaRPr lang="zh-CN" altLang="en-US" sz="2800" b="1" dirty="0">
              <a:solidFill>
                <a:schemeClr val="tx1">
                  <a:lumMod val="65000"/>
                  <a:lumOff val="35000"/>
                </a:schemeClr>
              </a:solidFill>
            </a:endParaRPr>
          </a:p>
        </p:txBody>
      </p:sp>
      <p:cxnSp>
        <p:nvCxnSpPr>
          <p:cNvPr id="17" name="直接连接符 16"/>
          <p:cNvCxnSpPr/>
          <p:nvPr/>
        </p:nvCxnSpPr>
        <p:spPr>
          <a:xfrm>
            <a:off x="404261" y="3465513"/>
            <a:ext cx="141818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387600" y="3467100"/>
            <a:ext cx="141818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368800" y="3467100"/>
            <a:ext cx="141818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350000" y="3467100"/>
            <a:ext cx="141818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31200" y="3467100"/>
            <a:ext cx="141818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284687" y="3467100"/>
            <a:ext cx="141818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OCR精度测试</a:t>
            </a:r>
            <a:endParaRPr lang="en-US" altLang="zh-CN" dirty="0"/>
          </a:p>
        </p:txBody>
      </p:sp>
      <p:sp>
        <p:nvSpPr>
          <p:cNvPr id="3" name="内容占位符 2"/>
          <p:cNvSpPr>
            <a:spLocks noGrp="1"/>
          </p:cNvSpPr>
          <p:nvPr>
            <p:ph idx="1"/>
            <p:custDataLst>
              <p:tags r:id="rId2"/>
            </p:custDataLst>
          </p:nvPr>
        </p:nvSpPr>
        <p:spPr>
          <a:xfrm>
            <a:off x="487680" y="1130935"/>
            <a:ext cx="5440680" cy="5100320"/>
          </a:xfrm>
        </p:spPr>
        <p:txBody>
          <a:bodyPr>
            <a:normAutofit/>
          </a:bodyPr>
          <a:lstStyle/>
          <a:p>
            <a:pPr marL="0" indent="0">
              <a:buNone/>
            </a:pPr>
            <a:endParaRPr lang="zh-CN" altLang="en-US" sz="1800">
              <a:sym typeface="+mn-ea"/>
            </a:endParaRPr>
          </a:p>
          <a:p>
            <a:endParaRPr lang="zh-CN" altLang="en-US" dirty="0"/>
          </a:p>
        </p:txBody>
      </p:sp>
      <p:sp>
        <p:nvSpPr>
          <p:cNvPr id="5" name="内容占位符 2"/>
          <p:cNvSpPr>
            <a:spLocks noGrp="1"/>
          </p:cNvSpPr>
          <p:nvPr/>
        </p:nvSpPr>
        <p:spPr>
          <a:xfrm>
            <a:off x="487680" y="113093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以单词作为识别的最小单位：</a:t>
            </a:r>
            <a:endParaRPr lang="zh-CN" altLang="en-US"/>
          </a:p>
        </p:txBody>
      </p:sp>
      <p:graphicFrame>
        <p:nvGraphicFramePr>
          <p:cNvPr id="6" name="对象 46"/>
          <p:cNvGraphicFramePr>
            <a:graphicFrameLocks noChangeAspect="1"/>
          </p:cNvGraphicFramePr>
          <p:nvPr/>
        </p:nvGraphicFramePr>
        <p:xfrm>
          <a:off x="838200" y="1729740"/>
          <a:ext cx="4462780" cy="2705100"/>
        </p:xfrm>
        <a:graphic>
          <a:graphicData uri="http://schemas.openxmlformats.org/presentationml/2006/ole">
            <mc:AlternateContent xmlns:mc="http://schemas.openxmlformats.org/markup-compatibility/2006">
              <mc:Choice xmlns:v="urn:schemas-microsoft-com:vml" Requires="v">
                <p:oleObj spid="_x0000_s7" name="" r:id="rId3" imgW="4667250" imgH="2828925" progId="Excel.Chart.8">
                  <p:embed/>
                </p:oleObj>
              </mc:Choice>
              <mc:Fallback>
                <p:oleObj name="" r:id="rId3" imgW="4667250" imgH="2828925" progId="Excel.Chart.8">
                  <p:embed/>
                  <p:pic>
                    <p:nvPicPr>
                      <p:cNvPr id="0" name="图片 3"/>
                      <p:cNvPicPr/>
                      <p:nvPr/>
                    </p:nvPicPr>
                    <p:blipFill>
                      <a:blip r:embed="rId4"/>
                      <a:stretch>
                        <a:fillRect/>
                      </a:stretch>
                    </p:blipFill>
                    <p:spPr>
                      <a:xfrm>
                        <a:off x="838200" y="1729740"/>
                        <a:ext cx="4462780" cy="2705100"/>
                      </a:xfrm>
                      <a:prstGeom prst="rect">
                        <a:avLst/>
                      </a:prstGeom>
                      <a:noFill/>
                      <a:ln w="38100">
                        <a:noFill/>
                        <a:miter/>
                      </a:ln>
                    </p:spPr>
                  </p:pic>
                </p:oleObj>
              </mc:Fallback>
            </mc:AlternateContent>
          </a:graphicData>
        </a:graphic>
      </p:graphicFrame>
      <p:graphicFrame>
        <p:nvGraphicFramePr>
          <p:cNvPr id="8" name="对象 -2147482554"/>
          <p:cNvGraphicFramePr>
            <a:graphicFrameLocks noChangeAspect="1"/>
          </p:cNvGraphicFramePr>
          <p:nvPr/>
        </p:nvGraphicFramePr>
        <p:xfrm>
          <a:off x="5300980" y="1729740"/>
          <a:ext cx="4619625" cy="2800350"/>
        </p:xfrm>
        <a:graphic>
          <a:graphicData uri="http://schemas.openxmlformats.org/presentationml/2006/ole">
            <mc:AlternateContent xmlns:mc="http://schemas.openxmlformats.org/markup-compatibility/2006">
              <mc:Choice xmlns:v="urn:schemas-microsoft-com:vml" Requires="v">
                <p:oleObj spid="_x0000_s13" name="" r:id="rId5" imgW="4667250" imgH="2828925" progId="Excel.Chart.8">
                  <p:embed/>
                </p:oleObj>
              </mc:Choice>
              <mc:Fallback>
                <p:oleObj name="" r:id="rId5" imgW="4667250" imgH="2828925" progId="Excel.Chart.8">
                  <p:embed/>
                  <p:pic>
                    <p:nvPicPr>
                      <p:cNvPr id="0" name="图片 4"/>
                      <p:cNvPicPr/>
                      <p:nvPr/>
                    </p:nvPicPr>
                    <p:blipFill>
                      <a:blip r:embed="rId6"/>
                      <a:stretch>
                        <a:fillRect/>
                      </a:stretch>
                    </p:blipFill>
                    <p:spPr>
                      <a:xfrm>
                        <a:off x="5300980" y="1729740"/>
                        <a:ext cx="4619625" cy="2800350"/>
                      </a:xfrm>
                      <a:prstGeom prst="rect">
                        <a:avLst/>
                      </a:prstGeom>
                      <a:noFill/>
                      <a:ln w="38100">
                        <a:noFill/>
                        <a:miter/>
                      </a:ln>
                    </p:spPr>
                  </p:pic>
                </p:oleObj>
              </mc:Fallback>
            </mc:AlternateContent>
          </a:graphicData>
        </a:graphic>
      </p:graphicFrame>
      <p:graphicFrame>
        <p:nvGraphicFramePr>
          <p:cNvPr id="14" name="表格 13"/>
          <p:cNvGraphicFramePr/>
          <p:nvPr/>
        </p:nvGraphicFramePr>
        <p:xfrm>
          <a:off x="2067560" y="4945380"/>
          <a:ext cx="6473190" cy="993140"/>
        </p:xfrm>
        <a:graphic>
          <a:graphicData uri="http://schemas.openxmlformats.org/drawingml/2006/table">
            <a:tbl>
              <a:tblPr firstRow="1" bandRow="1">
                <a:tableStyleId>{5940675A-B579-460E-94D1-54222C63F5DA}</a:tableStyleId>
              </a:tblPr>
              <a:tblGrid>
                <a:gridCol w="3237230"/>
                <a:gridCol w="3235960"/>
              </a:tblGrid>
              <a:tr h="198755">
                <a:tc>
                  <a:txBody>
                    <a:bodyPr/>
                    <a:p>
                      <a:pPr indent="0" algn="ctr">
                        <a:buNone/>
                      </a:pPr>
                      <a:r>
                        <a:rPr lang="zh-CN" altLang="en-US" sz="1000" b="0">
                          <a:latin typeface="宋体" panose="02010600030101010101" pitchFamily="2" charset="-122"/>
                          <a:ea typeface="宋体" panose="02010600030101010101" pitchFamily="2" charset="-122"/>
                          <a:cs typeface="宋体" panose="02010600030101010101" pitchFamily="2" charset="-122"/>
                        </a:rPr>
                        <a:t>数据集名称</a:t>
                      </a:r>
                      <a:endParaRPr lang="zh-CN" altLang="en-US" sz="1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zh-CN" altLang="en-US" sz="1000" b="0">
                          <a:latin typeface="宋体" panose="02010600030101010101" pitchFamily="2" charset="-122"/>
                          <a:ea typeface="宋体" panose="02010600030101010101" pitchFamily="2" charset="-122"/>
                          <a:cs typeface="宋体" panose="02010600030101010101" pitchFamily="2" charset="-122"/>
                        </a:rPr>
                        <a:t>平均识别率（</a:t>
                      </a:r>
                      <a:r>
                        <a:rPr lang="en-US" altLang="zh-CN" sz="1000" b="0">
                          <a:latin typeface="宋体" panose="02010600030101010101" pitchFamily="2" charset="-122"/>
                          <a:ea typeface="宋体" panose="02010600030101010101" pitchFamily="2" charset="-122"/>
                          <a:cs typeface="宋体" panose="02010600030101010101" pitchFamily="2" charset="-122"/>
                        </a:rPr>
                        <a:t>%</a:t>
                      </a:r>
                      <a:r>
                        <a:rPr lang="zh-CN" altLang="en-US" sz="1000" b="0">
                          <a:latin typeface="宋体" panose="02010600030101010101" pitchFamily="2" charset="-122"/>
                          <a:ea typeface="宋体" panose="02010600030101010101" pitchFamily="2" charset="-122"/>
                          <a:cs typeface="宋体" panose="02010600030101010101" pitchFamily="2" charset="-122"/>
                        </a:rPr>
                        <a:t>）</a:t>
                      </a:r>
                      <a:endParaRPr lang="zh-CN" altLang="en-US" sz="1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98755">
                <a:tc>
                  <a:txBody>
                    <a:bodyPr/>
                    <a:p>
                      <a:pPr indent="0" algn="ctr">
                        <a:buNone/>
                      </a:pPr>
                      <a:r>
                        <a:rPr lang="zh-CN" altLang="en-US" sz="1000" b="0">
                          <a:latin typeface="宋体" panose="02010600030101010101" pitchFamily="2" charset="-122"/>
                          <a:ea typeface="宋体" panose="02010600030101010101" pitchFamily="2" charset="-122"/>
                          <a:cs typeface="宋体" panose="02010600030101010101" pitchFamily="2" charset="-122"/>
                        </a:rPr>
                        <a:t>数据集</a:t>
                      </a:r>
                      <a:r>
                        <a:rPr lang="en-US" altLang="zh-CN" sz="1000" b="0">
                          <a:latin typeface="宋体" panose="02010600030101010101" pitchFamily="2" charset="-122"/>
                          <a:ea typeface="宋体" panose="02010600030101010101" pitchFamily="2" charset="-122"/>
                          <a:cs typeface="宋体" panose="02010600030101010101" pitchFamily="2" charset="-122"/>
                        </a:rPr>
                        <a:t>A</a:t>
                      </a:r>
                      <a:endParaRPr lang="zh-CN" altLang="en-US" sz="1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altLang="zh-CN" sz="1000" b="0">
                          <a:latin typeface="宋体" panose="02010600030101010101" pitchFamily="2" charset="-122"/>
                          <a:ea typeface="宋体" panose="02010600030101010101" pitchFamily="2" charset="-122"/>
                          <a:cs typeface="宋体" panose="02010600030101010101" pitchFamily="2" charset="-122"/>
                        </a:rPr>
                        <a:t>62.3</a:t>
                      </a:r>
                      <a:endParaRPr lang="zh-CN" altLang="en-US" sz="1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98120">
                <a:tc>
                  <a:txBody>
                    <a:bodyPr/>
                    <a:p>
                      <a:pPr indent="0" algn="ctr">
                        <a:buNone/>
                      </a:pPr>
                      <a:r>
                        <a:rPr lang="zh-CN" altLang="en-US" sz="1000" b="0">
                          <a:latin typeface="宋体" panose="02010600030101010101" pitchFamily="2" charset="-122"/>
                          <a:ea typeface="宋体" panose="02010600030101010101" pitchFamily="2" charset="-122"/>
                          <a:cs typeface="宋体" panose="02010600030101010101" pitchFamily="2" charset="-122"/>
                        </a:rPr>
                        <a:t>数据集</a:t>
                      </a:r>
                      <a:r>
                        <a:rPr lang="en-US" altLang="zh-CN" sz="1000" b="0">
                          <a:latin typeface="宋体" panose="02010600030101010101" pitchFamily="2" charset="-122"/>
                          <a:ea typeface="宋体" panose="02010600030101010101" pitchFamily="2" charset="-122"/>
                          <a:cs typeface="宋体" panose="02010600030101010101" pitchFamily="2" charset="-122"/>
                        </a:rPr>
                        <a:t>B</a:t>
                      </a:r>
                      <a:endParaRPr lang="zh-CN" altLang="en-US" sz="1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altLang="zh-CN" sz="1000" b="0">
                          <a:latin typeface="宋体" panose="02010600030101010101" pitchFamily="2" charset="-122"/>
                          <a:ea typeface="宋体" panose="02010600030101010101" pitchFamily="2" charset="-122"/>
                          <a:cs typeface="宋体" panose="02010600030101010101" pitchFamily="2" charset="-122"/>
                        </a:rPr>
                        <a:t>52.8</a:t>
                      </a:r>
                      <a:endParaRPr lang="zh-CN" altLang="en-US" sz="1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98755">
                <a:tc>
                  <a:txBody>
                    <a:bodyPr/>
                    <a:p>
                      <a:pPr indent="0" algn="ctr">
                        <a:buNone/>
                      </a:pPr>
                      <a:r>
                        <a:rPr lang="zh-CN" altLang="en-US" sz="1000" b="0">
                          <a:latin typeface="宋体" panose="02010600030101010101" pitchFamily="2" charset="-122"/>
                          <a:ea typeface="宋体" panose="02010600030101010101" pitchFamily="2" charset="-122"/>
                          <a:cs typeface="宋体" panose="02010600030101010101" pitchFamily="2" charset="-122"/>
                        </a:rPr>
                        <a:t>数据集</a:t>
                      </a:r>
                      <a:r>
                        <a:rPr lang="en-US" altLang="zh-CN" sz="1000" b="0">
                          <a:latin typeface="宋体" panose="02010600030101010101" pitchFamily="2" charset="-122"/>
                          <a:ea typeface="宋体" panose="02010600030101010101" pitchFamily="2" charset="-122"/>
                          <a:cs typeface="宋体" panose="02010600030101010101" pitchFamily="2" charset="-122"/>
                        </a:rPr>
                        <a:t>C</a:t>
                      </a:r>
                      <a:endParaRPr lang="zh-CN" altLang="en-US" sz="1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altLang="zh-CN" sz="1000" b="0">
                          <a:latin typeface="宋体" panose="02010600030101010101" pitchFamily="2" charset="-122"/>
                          <a:ea typeface="宋体" panose="02010600030101010101" pitchFamily="2" charset="-122"/>
                          <a:cs typeface="宋体" panose="02010600030101010101" pitchFamily="2" charset="-122"/>
                        </a:rPr>
                        <a:t>73.5</a:t>
                      </a:r>
                      <a:endParaRPr lang="zh-CN" altLang="en-US" sz="1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198755">
                <a:tc>
                  <a:txBody>
                    <a:bodyPr/>
                    <a:p>
                      <a:pPr indent="0" algn="ctr">
                        <a:buNone/>
                      </a:pPr>
                      <a:r>
                        <a:rPr lang="zh-CN" altLang="en-US" sz="1000" b="0">
                          <a:latin typeface="宋体" panose="02010600030101010101" pitchFamily="2" charset="-122"/>
                          <a:ea typeface="宋体" panose="02010600030101010101" pitchFamily="2" charset="-122"/>
                          <a:cs typeface="宋体" panose="02010600030101010101" pitchFamily="2" charset="-122"/>
                        </a:rPr>
                        <a:t>数据集</a:t>
                      </a:r>
                      <a:r>
                        <a:rPr lang="en-US" altLang="zh-CN" sz="1000" b="0">
                          <a:latin typeface="宋体" panose="02010600030101010101" pitchFamily="2" charset="-122"/>
                          <a:ea typeface="宋体" panose="02010600030101010101" pitchFamily="2" charset="-122"/>
                          <a:cs typeface="宋体" panose="02010600030101010101" pitchFamily="2" charset="-122"/>
                        </a:rPr>
                        <a:t>D</a:t>
                      </a:r>
                      <a:endParaRPr lang="zh-CN" altLang="en-US" sz="1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p>
                      <a:pPr indent="0" algn="ctr">
                        <a:buNone/>
                      </a:pPr>
                      <a:r>
                        <a:rPr lang="en-US" altLang="zh-CN" sz="1000" b="0">
                          <a:latin typeface="宋体" panose="02010600030101010101" pitchFamily="2" charset="-122"/>
                          <a:ea typeface="宋体" panose="02010600030101010101" pitchFamily="2" charset="-122"/>
                          <a:cs typeface="宋体" panose="02010600030101010101" pitchFamily="2" charset="-122"/>
                        </a:rPr>
                        <a:t>88.5</a:t>
                      </a:r>
                      <a:endParaRPr lang="zh-CN" altLang="en-US" sz="1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bl>
          </a:graphicData>
        </a:graphic>
      </p:graphicFrame>
    </p:spTree>
    <p:custDataLst>
      <p:tags r:id="rId7"/>
    </p:custData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改良后的OCR精度和时间测试</a:t>
            </a:r>
            <a:endParaRPr lang="en-US" altLang="zh-CN" dirty="0"/>
          </a:p>
        </p:txBody>
      </p:sp>
      <p:graphicFrame>
        <p:nvGraphicFramePr>
          <p:cNvPr id="4" name="对象 43"/>
          <p:cNvGraphicFramePr>
            <a:graphicFrameLocks noChangeAspect="1"/>
          </p:cNvGraphicFramePr>
          <p:nvPr/>
        </p:nvGraphicFramePr>
        <p:xfrm>
          <a:off x="838200" y="1691005"/>
          <a:ext cx="4667250" cy="2495550"/>
        </p:xfrm>
        <a:graphic>
          <a:graphicData uri="http://schemas.openxmlformats.org/presentationml/2006/ole">
            <mc:AlternateContent xmlns:mc="http://schemas.openxmlformats.org/markup-compatibility/2006">
              <mc:Choice xmlns:v="urn:schemas-microsoft-com:vml" Requires="v">
                <p:oleObj spid="_x0000_s3076" name="" r:id="rId2" imgW="4667250" imgH="2828925" progId="Excel.Chart.8">
                  <p:embed/>
                </p:oleObj>
              </mc:Choice>
              <mc:Fallback>
                <p:oleObj name="" r:id="rId2" imgW="4667250" imgH="2828925" progId="Excel.Chart.8">
                  <p:embed/>
                  <p:pic>
                    <p:nvPicPr>
                      <p:cNvPr id="0" name="图片 3075"/>
                      <p:cNvPicPr/>
                      <p:nvPr/>
                    </p:nvPicPr>
                    <p:blipFill>
                      <a:blip r:embed="rId3"/>
                      <a:stretch>
                        <a:fillRect/>
                      </a:stretch>
                    </p:blipFill>
                    <p:spPr>
                      <a:xfrm>
                        <a:off x="838200" y="1691005"/>
                        <a:ext cx="4667250" cy="2495550"/>
                      </a:xfrm>
                      <a:prstGeom prst="rect">
                        <a:avLst/>
                      </a:prstGeom>
                      <a:noFill/>
                      <a:ln w="38100">
                        <a:noFill/>
                        <a:miter/>
                      </a:ln>
                    </p:spPr>
                  </p:pic>
                </p:oleObj>
              </mc:Fallback>
            </mc:AlternateContent>
          </a:graphicData>
        </a:graphic>
      </p:graphicFrame>
      <p:graphicFrame>
        <p:nvGraphicFramePr>
          <p:cNvPr id="9" name="表格 8"/>
          <p:cNvGraphicFramePr/>
          <p:nvPr/>
        </p:nvGraphicFramePr>
        <p:xfrm>
          <a:off x="5505450" y="1825625"/>
          <a:ext cx="5895975" cy="790575"/>
        </p:xfrm>
        <a:graphic>
          <a:graphicData uri="http://schemas.openxmlformats.org/drawingml/2006/table">
            <a:tbl>
              <a:tblPr firstRow="1" bandRow="1">
                <a:tableStyleId>{5940675A-B579-460E-94D1-54222C63F5DA}</a:tableStyleId>
              </a:tblPr>
              <a:tblGrid>
                <a:gridCol w="1965325"/>
                <a:gridCol w="1965325"/>
                <a:gridCol w="1965325"/>
              </a:tblGrid>
              <a:tr h="247015">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数据集名称</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60000"/>
                        <a:lumOff val="40000"/>
                      </a:schemeClr>
                    </a:solidFill>
                  </a:tcPr>
                </a:tc>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改良前平均识别率（</a:t>
                      </a:r>
                      <a:r>
                        <a:rPr lang="en-US" altLang="zh-CN"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60000"/>
                        <a:lumOff val="40000"/>
                      </a:schemeClr>
                    </a:solidFill>
                  </a:tcPr>
                </a:tc>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改良后平均识别率（</a:t>
                      </a:r>
                      <a:r>
                        <a:rPr lang="en-US" altLang="zh-CN" sz="1200" b="0">
                          <a:latin typeface="宋体" panose="02010600030101010101" pitchFamily="2" charset="-122"/>
                          <a:ea typeface="宋体" panose="02010600030101010101" pitchFamily="2" charset="-122"/>
                          <a:cs typeface="宋体" panose="02010600030101010101" pitchFamily="2" charset="-122"/>
                        </a:rPr>
                        <a:t>%</a:t>
                      </a:r>
                      <a:r>
                        <a:rPr lang="zh-CN" altLang="en-US" sz="1200" b="0">
                          <a:latin typeface="宋体" panose="02010600030101010101" pitchFamily="2" charset="-122"/>
                          <a:ea typeface="宋体" panose="02010600030101010101" pitchFamily="2" charset="-122"/>
                          <a:cs typeface="宋体" panose="02010600030101010101" pitchFamily="2" charset="-122"/>
                        </a:rPr>
                        <a:t>）</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60000"/>
                        <a:lumOff val="40000"/>
                      </a:schemeClr>
                    </a:solidFill>
                  </a:tcPr>
                </a:tc>
              </a:tr>
              <a:tr h="296545">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数据集</a:t>
                      </a:r>
                      <a:r>
                        <a:rPr lang="en-US" altLang="zh-CN" sz="1200" b="0">
                          <a:latin typeface="宋体" panose="02010600030101010101" pitchFamily="2" charset="-122"/>
                          <a:ea typeface="宋体" panose="02010600030101010101" pitchFamily="2" charset="-122"/>
                          <a:cs typeface="宋体" panose="02010600030101010101" pitchFamily="2" charset="-122"/>
                        </a:rPr>
                        <a:t>A</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60000"/>
                        <a:lumOff val="40000"/>
                      </a:schemeClr>
                    </a:solidFill>
                  </a:tcPr>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62.3</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60000"/>
                        <a:lumOff val="40000"/>
                      </a:schemeClr>
                    </a:solidFill>
                  </a:tcPr>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62.4</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60000"/>
                        <a:lumOff val="40000"/>
                      </a:schemeClr>
                    </a:solidFill>
                  </a:tcPr>
                </a:tc>
              </a:tr>
              <a:tr h="247015">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数据集</a:t>
                      </a:r>
                      <a:r>
                        <a:rPr lang="en-US" altLang="zh-CN" sz="1200" b="0">
                          <a:latin typeface="宋体" panose="02010600030101010101" pitchFamily="2" charset="-122"/>
                          <a:ea typeface="宋体" panose="02010600030101010101" pitchFamily="2" charset="-122"/>
                          <a:cs typeface="宋体" panose="02010600030101010101" pitchFamily="2" charset="-122"/>
                        </a:rPr>
                        <a:t>B</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60000"/>
                        <a:lumOff val="40000"/>
                      </a:schemeClr>
                    </a:solidFill>
                  </a:tcPr>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52.8</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60000"/>
                        <a:lumOff val="40000"/>
                      </a:schemeClr>
                    </a:solidFill>
                  </a:tcPr>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79.85</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60000"/>
                        <a:lumOff val="40000"/>
                      </a:schemeClr>
                    </a:solidFill>
                  </a:tcPr>
                </a:tc>
              </a:tr>
            </a:tbl>
          </a:graphicData>
        </a:graphic>
      </p:graphicFrame>
      <p:graphicFrame>
        <p:nvGraphicFramePr>
          <p:cNvPr id="10" name="表格 9"/>
          <p:cNvGraphicFramePr/>
          <p:nvPr/>
        </p:nvGraphicFramePr>
        <p:xfrm>
          <a:off x="5473700" y="2897505"/>
          <a:ext cx="5880100" cy="687070"/>
        </p:xfrm>
        <a:graphic>
          <a:graphicData uri="http://schemas.openxmlformats.org/drawingml/2006/table">
            <a:tbl>
              <a:tblPr firstRow="1" bandRow="1">
                <a:tableStyleId>{5940675A-B579-460E-94D1-54222C63F5DA}</a:tableStyleId>
              </a:tblPr>
              <a:tblGrid>
                <a:gridCol w="1471930"/>
                <a:gridCol w="1471295"/>
                <a:gridCol w="1473200"/>
                <a:gridCol w="1463675"/>
              </a:tblGrid>
              <a:tr h="229235">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数据集名称</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张数</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用时</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平均用时</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r>
              <a:tr h="228600">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数据集</a:t>
                      </a:r>
                      <a:r>
                        <a:rPr lang="en-US" altLang="zh-CN" sz="1200" b="0">
                          <a:latin typeface="宋体" panose="02010600030101010101" pitchFamily="2" charset="-122"/>
                          <a:ea typeface="宋体" panose="02010600030101010101" pitchFamily="2" charset="-122"/>
                          <a:cs typeface="宋体" panose="02010600030101010101" pitchFamily="2" charset="-122"/>
                        </a:rPr>
                        <a:t>A</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10</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230884ms</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23088ms</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r>
              <a:tr h="229235">
                <a:tc>
                  <a:txBody>
                    <a:bodyPr/>
                    <a:p>
                      <a:pPr indent="0" algn="ctr">
                        <a:buNone/>
                      </a:pPr>
                      <a:r>
                        <a:rPr lang="zh-CN" altLang="en-US" sz="1200" b="0">
                          <a:latin typeface="宋体" panose="02010600030101010101" pitchFamily="2" charset="-122"/>
                          <a:ea typeface="宋体" panose="02010600030101010101" pitchFamily="2" charset="-122"/>
                          <a:cs typeface="宋体" panose="02010600030101010101" pitchFamily="2" charset="-122"/>
                        </a:rPr>
                        <a:t>数据集</a:t>
                      </a:r>
                      <a:r>
                        <a:rPr lang="en-US" altLang="zh-CN" sz="1200" b="0">
                          <a:latin typeface="宋体" panose="02010600030101010101" pitchFamily="2" charset="-122"/>
                          <a:ea typeface="宋体" panose="02010600030101010101" pitchFamily="2" charset="-122"/>
                          <a:cs typeface="宋体" panose="02010600030101010101" pitchFamily="2" charset="-122"/>
                        </a:rPr>
                        <a:t>B</a:t>
                      </a:r>
                      <a:endParaRPr lang="zh-CN" altLang="en-US"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10</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12540ms</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c>
                  <a:txBody>
                    <a:bodyPr/>
                    <a:p>
                      <a:pPr indent="0" algn="ctr">
                        <a:buNone/>
                      </a:pPr>
                      <a:r>
                        <a:rPr lang="en-US" altLang="zh-CN" sz="1200" b="0">
                          <a:latin typeface="宋体" panose="02010600030101010101" pitchFamily="2" charset="-122"/>
                          <a:ea typeface="宋体" panose="02010600030101010101" pitchFamily="2" charset="-122"/>
                          <a:cs typeface="宋体" panose="02010600030101010101" pitchFamily="2" charset="-122"/>
                        </a:rPr>
                        <a:t>1254ms</a:t>
                      </a:r>
                      <a:endParaRPr lang="en-US" altLang="zh-CN" sz="12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60000"/>
                        <a:lumOff val="40000"/>
                      </a:schemeClr>
                    </a:solidFill>
                  </a:tcPr>
                </a:tc>
              </a:tr>
            </a:tbl>
          </a:graphicData>
        </a:graphic>
      </p:graphicFrame>
      <p:sp>
        <p:nvSpPr>
          <p:cNvPr id="11" name="文本框 10"/>
          <p:cNvSpPr txBox="1"/>
          <p:nvPr/>
        </p:nvSpPr>
        <p:spPr>
          <a:xfrm>
            <a:off x="6753860" y="3759835"/>
            <a:ext cx="3867150" cy="368300"/>
          </a:xfrm>
          <a:prstGeom prst="rect">
            <a:avLst/>
          </a:prstGeom>
          <a:noFill/>
        </p:spPr>
        <p:txBody>
          <a:bodyPr wrap="square" rtlCol="0">
            <a:spAutoFit/>
          </a:bodyPr>
          <a:p>
            <a:pPr algn="ctr"/>
            <a:r>
              <a:rPr lang="zh-CN" altLang="en-US"/>
              <a:t>最小连通区域面积</a:t>
            </a:r>
            <a:r>
              <a:rPr lang="en-US" altLang="zh-CN"/>
              <a:t>400</a:t>
            </a:r>
            <a:r>
              <a:rPr lang="zh-CN" altLang="en-US"/>
              <a:t>时运行时间</a:t>
            </a:r>
            <a:endParaRPr lang="zh-CN" altLang="en-US"/>
          </a:p>
        </p:txBody>
      </p:sp>
      <p:graphicFrame>
        <p:nvGraphicFramePr>
          <p:cNvPr id="12" name="表格 11"/>
          <p:cNvGraphicFramePr/>
          <p:nvPr/>
        </p:nvGraphicFramePr>
        <p:xfrm>
          <a:off x="224155" y="4349115"/>
          <a:ext cx="5895975" cy="693420"/>
        </p:xfrm>
        <a:graphic>
          <a:graphicData uri="http://schemas.openxmlformats.org/drawingml/2006/table">
            <a:tbl>
              <a:tblPr firstRow="1" bandRow="1">
                <a:tableStyleId>{5940675A-B579-460E-94D1-54222C63F5DA}</a:tableStyleId>
              </a:tblPr>
              <a:tblGrid>
                <a:gridCol w="981075"/>
                <a:gridCol w="982980"/>
                <a:gridCol w="982345"/>
                <a:gridCol w="982980"/>
                <a:gridCol w="982345"/>
                <a:gridCol w="984250"/>
              </a:tblGrid>
              <a:tr h="346710">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n</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400</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800</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1200</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1600</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2000</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r>
              <a:tr h="346710">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消耗时间（</a:t>
                      </a:r>
                      <a:r>
                        <a:rPr lang="en-US" altLang="zh-CN" sz="1400" b="0">
                          <a:latin typeface="宋体" panose="02010600030101010101" pitchFamily="2" charset="-122"/>
                          <a:ea typeface="宋体" panose="02010600030101010101" pitchFamily="2" charset="-122"/>
                          <a:cs typeface="宋体" panose="02010600030101010101" pitchFamily="2" charset="-122"/>
                        </a:rPr>
                        <a:t>ms</a:t>
                      </a:r>
                      <a:r>
                        <a:rPr lang="zh-CN" altLang="en-US" sz="1400" b="0">
                          <a:latin typeface="宋体" panose="02010600030101010101" pitchFamily="2" charset="-122"/>
                          <a:ea typeface="宋体" panose="02010600030101010101" pitchFamily="2" charset="-122"/>
                          <a:cs typeface="宋体" panose="02010600030101010101" pitchFamily="2" charset="-122"/>
                        </a:rPr>
                        <a:t>）</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23088</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14180</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10701</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8377</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6910</a:t>
                      </a:r>
                      <a:endParaRPr lang="en-US" altLang="zh-CN"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40000"/>
                        <a:lumOff val="60000"/>
                      </a:schemeClr>
                    </a:solidFill>
                  </a:tcPr>
                </a:tc>
              </a:tr>
            </a:tbl>
          </a:graphicData>
        </a:graphic>
      </p:graphicFrame>
      <p:pic>
        <p:nvPicPr>
          <p:cNvPr id="15" name="内容占位符 -2147482558"/>
          <p:cNvPicPr>
            <a:picLocks noChangeAspect="1"/>
          </p:cNvPicPr>
          <p:nvPr/>
        </p:nvPicPr>
        <p:blipFill>
          <a:blip r:embed="rId4"/>
          <a:stretch>
            <a:fillRect/>
          </a:stretch>
        </p:blipFill>
        <p:spPr>
          <a:xfrm>
            <a:off x="6436360" y="4349115"/>
            <a:ext cx="2050415" cy="1163320"/>
          </a:xfrm>
          <a:prstGeom prst="rect">
            <a:avLst/>
          </a:prstGeom>
          <a:noFill/>
          <a:ln w="9525">
            <a:noFill/>
          </a:ln>
        </p:spPr>
      </p:pic>
      <p:pic>
        <p:nvPicPr>
          <p:cNvPr id="16" name="图片 70"/>
          <p:cNvPicPr>
            <a:picLocks noChangeAspect="1"/>
          </p:cNvPicPr>
          <p:nvPr/>
        </p:nvPicPr>
        <p:blipFill>
          <a:blip r:embed="rId5"/>
          <a:stretch>
            <a:fillRect/>
          </a:stretch>
        </p:blipFill>
        <p:spPr>
          <a:xfrm>
            <a:off x="8768715" y="4349115"/>
            <a:ext cx="1986280" cy="1163955"/>
          </a:xfrm>
          <a:prstGeom prst="rect">
            <a:avLst/>
          </a:prstGeom>
          <a:noFill/>
          <a:ln w="9525">
            <a:noFill/>
          </a:ln>
        </p:spPr>
      </p:pic>
      <p:sp>
        <p:nvSpPr>
          <p:cNvPr id="17" name="文本框 16"/>
          <p:cNvSpPr txBox="1"/>
          <p:nvPr/>
        </p:nvSpPr>
        <p:spPr>
          <a:xfrm>
            <a:off x="6746240" y="5513070"/>
            <a:ext cx="1430020" cy="368300"/>
          </a:xfrm>
          <a:prstGeom prst="rect">
            <a:avLst/>
          </a:prstGeom>
          <a:noFill/>
        </p:spPr>
        <p:txBody>
          <a:bodyPr wrap="square" rtlCol="0">
            <a:spAutoFit/>
          </a:bodyPr>
          <a:p>
            <a:pPr algn="ctr"/>
            <a:r>
              <a:rPr lang="en-US" altLang="zh-CN"/>
              <a:t>n=400</a:t>
            </a:r>
            <a:endParaRPr lang="en-US" altLang="zh-CN"/>
          </a:p>
        </p:txBody>
      </p:sp>
      <p:sp>
        <p:nvSpPr>
          <p:cNvPr id="18" name="文本框 17"/>
          <p:cNvSpPr txBox="1"/>
          <p:nvPr/>
        </p:nvSpPr>
        <p:spPr>
          <a:xfrm>
            <a:off x="9046845" y="5611495"/>
            <a:ext cx="1430020" cy="368300"/>
          </a:xfrm>
          <a:prstGeom prst="rect">
            <a:avLst/>
          </a:prstGeom>
          <a:noFill/>
        </p:spPr>
        <p:txBody>
          <a:bodyPr wrap="square" rtlCol="0">
            <a:spAutoFit/>
          </a:bodyPr>
          <a:p>
            <a:pPr algn="ctr"/>
            <a:r>
              <a:rPr lang="en-US" altLang="zh-CN"/>
              <a:t>n=2000</a:t>
            </a:r>
            <a:endParaRPr lang="en-US" altLang="zh-CN"/>
          </a:p>
        </p:txBody>
      </p:sp>
    </p:spTree>
    <p:custDataLst>
      <p:tags r:id="rId6"/>
    </p:custData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Lucene索引性能测试</a:t>
            </a:r>
            <a:endParaRPr lang="en-US" altLang="zh-CN" dirty="0"/>
          </a:p>
        </p:txBody>
      </p:sp>
      <p:sp>
        <p:nvSpPr>
          <p:cNvPr id="3" name="内容占位符 2"/>
          <p:cNvSpPr>
            <a:spLocks noGrp="1"/>
          </p:cNvSpPr>
          <p:nvPr>
            <p:ph idx="1"/>
          </p:nvPr>
        </p:nvSpPr>
        <p:spPr/>
        <p:txBody>
          <a:bodyPr/>
          <a:p>
            <a:r>
              <a:rPr lang="zh-CN" altLang="en-US"/>
              <a:t>测试的数据集为100条各项数据都不相同的Picture文摘文档，其中搜索tag和搜索Content采取的是部分搜索。</a:t>
            </a:r>
            <a:endParaRPr lang="zh-CN" altLang="en-US"/>
          </a:p>
          <a:p>
            <a:endParaRPr lang="zh-CN" altLang="en-US"/>
          </a:p>
        </p:txBody>
      </p:sp>
      <p:graphicFrame>
        <p:nvGraphicFramePr>
          <p:cNvPr id="5" name="表格 4"/>
          <p:cNvGraphicFramePr/>
          <p:nvPr/>
        </p:nvGraphicFramePr>
        <p:xfrm>
          <a:off x="3148330" y="2788920"/>
          <a:ext cx="5895975" cy="2361565"/>
        </p:xfrm>
        <a:graphic>
          <a:graphicData uri="http://schemas.openxmlformats.org/drawingml/2006/table">
            <a:tbl>
              <a:tblPr firstRow="1" bandRow="1">
                <a:tableStyleId>{5940675A-B579-460E-94D1-54222C63F5DA}</a:tableStyleId>
              </a:tblPr>
              <a:tblGrid>
                <a:gridCol w="2948305"/>
                <a:gridCol w="2947670"/>
              </a:tblGrid>
              <a:tr h="281305">
                <a:tc>
                  <a:txBody>
                    <a:bodyPr/>
                    <a:p>
                      <a:pPr indent="0" algn="ctr">
                        <a:buNone/>
                      </a:pPr>
                      <a:r>
                        <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操作种类</a:t>
                      </a:r>
                      <a:endPar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rPr>
                        <a:t>耗时（</a:t>
                      </a:r>
                      <a:r>
                        <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rPr>
                        <a:t>ms</a:t>
                      </a:r>
                      <a:r>
                        <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rPr>
                        <a:t>）</a:t>
                      </a:r>
                      <a:endPar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r>
              <a:tr h="280670">
                <a:tc>
                  <a:txBody>
                    <a:bodyPr/>
                    <a:p>
                      <a:pPr indent="0" algn="ctr">
                        <a:buNone/>
                      </a:pPr>
                      <a:r>
                        <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搜索</a:t>
                      </a:r>
                      <a:r>
                        <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rPr>
                        <a:t>tag</a:t>
                      </a:r>
                      <a:endPar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rPr>
                        <a:t>429</a:t>
                      </a:r>
                      <a:endPar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r>
              <a:tr h="281305">
                <a:tc>
                  <a:txBody>
                    <a:bodyPr/>
                    <a:p>
                      <a:pPr indent="0" algn="ctr">
                        <a:buNone/>
                      </a:pPr>
                      <a:r>
                        <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搜索</a:t>
                      </a:r>
                      <a:r>
                        <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rPr>
                        <a:t>picid</a:t>
                      </a:r>
                      <a:endPar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rPr>
                        <a:t>385</a:t>
                      </a:r>
                      <a:endPar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r>
              <a:tr h="281305">
                <a:tc>
                  <a:txBody>
                    <a:bodyPr/>
                    <a:p>
                      <a:pPr indent="0" algn="ctr">
                        <a:buNone/>
                      </a:pPr>
                      <a:r>
                        <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搜索</a:t>
                      </a:r>
                      <a:r>
                        <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rPr>
                        <a:t>content</a:t>
                      </a:r>
                      <a:endPar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rPr>
                        <a:t>371</a:t>
                      </a:r>
                      <a:endPar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r>
              <a:tr h="281305">
                <a:tc>
                  <a:txBody>
                    <a:bodyPr/>
                    <a:p>
                      <a:pPr indent="0" algn="ctr">
                        <a:buNone/>
                      </a:pPr>
                      <a:r>
                        <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搜索</a:t>
                      </a:r>
                      <a:r>
                        <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rPr>
                        <a:t>userID</a:t>
                      </a:r>
                      <a:endPar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rPr>
                        <a:t>378</a:t>
                      </a:r>
                      <a:endPar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r>
              <a:tr h="280670">
                <a:tc>
                  <a:txBody>
                    <a:bodyPr/>
                    <a:p>
                      <a:pPr indent="0" algn="ctr">
                        <a:buNone/>
                      </a:pPr>
                      <a:r>
                        <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rPr>
                        <a:t>删除索引</a:t>
                      </a:r>
                      <a:endPar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rPr>
                        <a:t>371</a:t>
                      </a:r>
                      <a:endParaRPr lang="en-US" altLang="zh-CN"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r>
              <a:tr h="337820">
                <a:tc>
                  <a:txBody>
                    <a:bodyPr/>
                    <a:p>
                      <a:pPr indent="0" algn="ctr">
                        <a:buNone/>
                      </a:pPr>
                      <a:r>
                        <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更改索引</a:t>
                      </a:r>
                      <a:endPar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800" b="0">
                          <a:solidFill>
                            <a:schemeClr val="bg1"/>
                          </a:solidFill>
                          <a:latin typeface="Consolas" panose="020B0609020204030204" charset="0"/>
                          <a:ea typeface="Consolas" panose="020B0609020204030204" charset="0"/>
                          <a:cs typeface="Consolas" panose="020B0609020204030204" charset="0"/>
                        </a:rPr>
                        <a:t>951</a:t>
                      </a:r>
                      <a:endParaRPr lang="en-US" altLang="zh-CN" sz="1800" b="0">
                        <a:solidFill>
                          <a:schemeClr val="bg1"/>
                        </a:solidFill>
                        <a:latin typeface="Consolas" panose="020B0609020204030204" charset="0"/>
                        <a:ea typeface="Consolas" panose="020B0609020204030204" charset="0"/>
                        <a:cs typeface="Consolas" panose="020B0609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r>
              <a:tr h="337185">
                <a:tc>
                  <a:txBody>
                    <a:bodyPr/>
                    <a:p>
                      <a:pPr indent="0" algn="ctr">
                        <a:buNone/>
                      </a:pPr>
                      <a:r>
                        <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rPr>
                        <a:t>新增索引</a:t>
                      </a:r>
                      <a:endParaRPr lang="zh-CN" altLang="en-US" sz="18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c>
                  <a:txBody>
                    <a:bodyPr/>
                    <a:p>
                      <a:pPr indent="0" algn="ctr">
                        <a:buNone/>
                      </a:pPr>
                      <a:r>
                        <a:rPr lang="en-US" altLang="zh-CN" sz="1800" b="0">
                          <a:solidFill>
                            <a:schemeClr val="bg1"/>
                          </a:solidFill>
                          <a:latin typeface="Consolas" panose="020B0609020204030204" charset="0"/>
                          <a:ea typeface="Consolas" panose="020B0609020204030204" charset="0"/>
                          <a:cs typeface="Consolas" panose="020B0609020204030204" charset="0"/>
                        </a:rPr>
                        <a:t>954</a:t>
                      </a:r>
                      <a:endParaRPr lang="en-US" altLang="zh-CN" sz="1800" b="0">
                        <a:solidFill>
                          <a:schemeClr val="bg1"/>
                        </a:solidFill>
                        <a:latin typeface="Consolas" panose="020B0609020204030204" charset="0"/>
                        <a:ea typeface="Consolas" panose="020B0609020204030204" charset="0"/>
                        <a:cs typeface="Consolas" panose="020B0609020204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85000"/>
                      </a:schemeClr>
                    </a:solidFill>
                  </a:tcPr>
                </a:tc>
              </a:tr>
            </a:tbl>
          </a:graphicData>
        </a:graphic>
      </p:graphicFrame>
    </p:spTree>
    <p:custDataLst>
      <p:tags r:id="rId2"/>
    </p:custData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b" anchorCtr="0"/>
          <a:lstStyle/>
          <a:p>
            <a:pPr fontAlgn="ctr"/>
            <a:r>
              <a:rPr lang="zh-CN" altLang="en-US" dirty="0" smtClean="0">
                <a:solidFill>
                  <a:schemeClr val="tx1">
                    <a:lumMod val="65000"/>
                    <a:lumOff val="35000"/>
                  </a:schemeClr>
                </a:solidFill>
                <a:sym typeface="+mn-ea"/>
              </a:rPr>
              <a:t>第六部分：未来工作</a:t>
            </a:r>
            <a:br>
              <a:rPr lang="zh-CN" altLang="en-US" b="1" dirty="0">
                <a:solidFill>
                  <a:schemeClr val="tx1">
                    <a:lumMod val="65000"/>
                    <a:lumOff val="35000"/>
                  </a:schemeClr>
                </a:solidFill>
              </a:rPr>
            </a:br>
            <a:endParaRPr lang="zh-CN" altLang="en-US" dirty="0"/>
          </a:p>
        </p:txBody>
      </p:sp>
    </p:spTree>
    <p:custDataLst>
      <p:tags r:id="rId2"/>
    </p:custData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未来工作</a:t>
            </a:r>
            <a:endParaRPr lang="zh-CN" altLang="en-US" dirty="0"/>
          </a:p>
        </p:txBody>
      </p:sp>
      <p:sp>
        <p:nvSpPr>
          <p:cNvPr id="3" name="内容占位符 2"/>
          <p:cNvSpPr>
            <a:spLocks noGrp="1"/>
          </p:cNvSpPr>
          <p:nvPr>
            <p:ph idx="1"/>
            <p:custDataLst>
              <p:tags r:id="rId2"/>
            </p:custDataLst>
          </p:nvPr>
        </p:nvSpPr>
        <p:spPr/>
        <p:txBody>
          <a:bodyPr>
            <a:normAutofit/>
          </a:bodyPr>
          <a:lstStyle/>
          <a:p>
            <a:pPr fontAlgn="auto">
              <a:lnSpc>
                <a:spcPct val="100000"/>
              </a:lnSpc>
            </a:pPr>
            <a:r>
              <a:rPr lang="zh-CN" altLang="en-US">
                <a:sym typeface="+mn-ea"/>
              </a:rPr>
              <a:t>许多情况下，文摘的文字内容存在一些干扰因素需要排除，因此未来本系统计划加入用户手动确定识别文字区域的功能。一方面可以排除无关文字的影响，只对用户感兴趣的文字识别，另一方面可以因为减少了识别区域从而减少了运行时间，并且提高了准确率。</a:t>
            </a:r>
            <a:endParaRPr lang="zh-CN" altLang="en-US"/>
          </a:p>
          <a:p>
            <a:pPr fontAlgn="auto">
              <a:lnSpc>
                <a:spcPct val="100000"/>
              </a:lnSpc>
            </a:pPr>
            <a:r>
              <a:rPr lang="zh-CN" altLang="en-US">
                <a:sym typeface="+mn-ea"/>
              </a:rPr>
              <a:t>在自动纠错算法上还需完善，考虑到词的出现权重和词的外貌相似性，从而提高纠错的准确率。</a:t>
            </a:r>
            <a:endParaRPr lang="zh-CN" altLang="en-US"/>
          </a:p>
          <a:p>
            <a:pPr fontAlgn="auto">
              <a:lnSpc>
                <a:spcPct val="100000"/>
              </a:lnSpc>
            </a:pPr>
            <a:endParaRPr lang="zh-CN" altLang="en-US" dirty="0"/>
          </a:p>
        </p:txBody>
      </p:sp>
    </p:spTree>
    <p:custDataLst>
      <p:tags r:id="rId3"/>
    </p:custData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normAutofit fontScale="90000"/>
          </a:bodyPr>
          <a:lstStyle/>
          <a:p>
            <a:r>
              <a:rPr lang="zh-CN" altLang="en-US" dirty="0">
                <a:solidFill>
                  <a:schemeClr val="tx1">
                    <a:lumMod val="65000"/>
                    <a:lumOff val="35000"/>
                  </a:schemeClr>
                </a:solidFill>
                <a:sym typeface="+mn-ea"/>
              </a:rPr>
              <a:t>感谢各位老师评判指导</a:t>
            </a:r>
            <a:endParaRPr lang="en-US" altLang="zh-CN" smtClean="0"/>
          </a:p>
        </p:txBody>
      </p:sp>
    </p:spTree>
    <p:custDataLst>
      <p:tags r:id="rId2"/>
    </p:custData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b" anchorCtr="0"/>
          <a:lstStyle/>
          <a:p>
            <a:pPr fontAlgn="ctr"/>
            <a:r>
              <a:rPr lang="zh-CN" altLang="en-US" dirty="0" smtClean="0">
                <a:solidFill>
                  <a:schemeClr val="tx1">
                    <a:lumMod val="65000"/>
                    <a:lumOff val="35000"/>
                  </a:schemeClr>
                </a:solidFill>
                <a:sym typeface="+mn-ea"/>
              </a:rPr>
              <a:t>第一部分：选题背景和意义</a:t>
            </a:r>
            <a:br>
              <a:rPr lang="zh-CN" altLang="en-US" b="1" dirty="0">
                <a:solidFill>
                  <a:schemeClr val="tx1">
                    <a:lumMod val="65000"/>
                    <a:lumOff val="35000"/>
                  </a:schemeClr>
                </a:solidFill>
              </a:rPr>
            </a:br>
            <a:endParaRPr lang="zh-CN" altLang="en-US" dirty="0"/>
          </a:p>
        </p:txBody>
      </p:sp>
    </p:spTree>
    <p:custDataLst>
      <p:tags r:id="rId2"/>
    </p:custData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研究背景</a:t>
            </a:r>
            <a:endParaRPr lang="zh-CN" altLang="en-US" dirty="0"/>
          </a:p>
        </p:txBody>
      </p:sp>
      <p:sp>
        <p:nvSpPr>
          <p:cNvPr id="3" name="内容占位符 2"/>
          <p:cNvSpPr>
            <a:spLocks noGrp="1"/>
          </p:cNvSpPr>
          <p:nvPr>
            <p:ph idx="1"/>
            <p:custDataLst>
              <p:tags r:id="rId2"/>
            </p:custDataLst>
          </p:nvPr>
        </p:nvSpPr>
        <p:spPr/>
        <p:txBody>
          <a:bodyPr>
            <a:normAutofit fontScale="70000"/>
          </a:bodyPr>
          <a:lstStyle/>
          <a:p>
            <a:pPr marL="0" indent="0">
              <a:buNone/>
            </a:pPr>
            <a:r>
              <a:rPr lang="zh-CN" altLang="en-US">
                <a:sym typeface="+mn-ea"/>
              </a:rPr>
              <a:t>以往的电子文摘系统需要将文摘转化成为电子文档，这就大大降低了用户的使用效率。本文则论述了一种基于微信公众平台的移动文摘系统的设计和实现方案。用户可以直接通过拍摄含有文字的出版物或者截图的方式，直接上传文摘图片到本系统，系统将根据其中文字内容和自动提取出的关键词建立索引，并且提供了一系列基本操作。</a:t>
            </a:r>
            <a:endParaRPr lang="en-US" altLang="zh-CN">
              <a:sym typeface="+mn-ea"/>
            </a:endParaRPr>
          </a:p>
          <a:p>
            <a:pPr marL="0" indent="0">
              <a:buNone/>
            </a:pPr>
            <a:r>
              <a:rPr lang="en-US" altLang="zh-CN">
                <a:sym typeface="+mn-ea"/>
              </a:rPr>
              <a:t>OCR</a:t>
            </a:r>
            <a:r>
              <a:rPr lang="zh-CN" altLang="en-US">
                <a:sym typeface="+mn-ea"/>
              </a:rPr>
              <a:t>技术现状：</a:t>
            </a:r>
            <a:endParaRPr lang="zh-CN" altLang="en-US"/>
          </a:p>
          <a:p>
            <a:r>
              <a:rPr lang="zh-CN" altLang="en-US">
                <a:sym typeface="+mn-ea"/>
              </a:rPr>
              <a:t>光学字符识别（Optical Character Recognition，OCR）技术已经相对成熟，并且很多已经进入了商业运营阶段。成功样例有汉王公司的文本王，清华文通TG-OCR、尚书OCR等。但是目前还有许多不足：比如损失有效信息，存在大量切分错误，相似字符识别率低等问题。</a:t>
            </a:r>
            <a:endParaRPr lang="zh-CN" altLang="en-US">
              <a:sym typeface="+mn-ea"/>
            </a:endParaRPr>
          </a:p>
          <a:p>
            <a:pPr marL="0" indent="0">
              <a:buNone/>
            </a:pPr>
            <a:r>
              <a:rPr lang="zh-CN" altLang="en-US">
                <a:sym typeface="+mn-ea"/>
              </a:rPr>
              <a:t>自动文摘技术现状：</a:t>
            </a:r>
            <a:endParaRPr lang="zh-CN" altLang="en-US"/>
          </a:p>
          <a:p>
            <a:r>
              <a:rPr lang="zh-CN" altLang="en-US">
                <a:sym typeface="+mn-ea"/>
              </a:rPr>
              <a:t>目前在处理多文档发现在主题建模领域主流方法仍在LDA算法相关的改进型上面。然而在移动端领域的自动文摘系统则是比较空白，因此本文所介绍的基于文献移动端文摘系统将能够比较好的应对市场需求。</a:t>
            </a:r>
            <a:endParaRPr lang="zh-CN" altLang="en-US">
              <a:sym typeface="+mn-ea"/>
            </a:endParaRPr>
          </a:p>
          <a:p>
            <a:endParaRPr lang="zh-CN" altLang="en-US" dirty="0"/>
          </a:p>
        </p:txBody>
      </p:sp>
    </p:spTree>
    <p:custDataLst>
      <p:tags r:id="rId3"/>
    </p:custData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sym typeface="+mn-ea"/>
              </a:rPr>
              <a:t>本文主要工作</a:t>
            </a:r>
            <a:endParaRPr lang="zh-CN" altLang="en-US" dirty="0"/>
          </a:p>
        </p:txBody>
      </p:sp>
      <p:sp>
        <p:nvSpPr>
          <p:cNvPr id="3" name="内容占位符 2"/>
          <p:cNvSpPr>
            <a:spLocks noGrp="1"/>
          </p:cNvSpPr>
          <p:nvPr>
            <p:ph idx="1"/>
            <p:custDataLst>
              <p:tags r:id="rId2"/>
            </p:custDataLst>
          </p:nvPr>
        </p:nvSpPr>
        <p:spPr/>
        <p:txBody>
          <a:bodyPr>
            <a:normAutofit/>
          </a:bodyPr>
          <a:lstStyle/>
          <a:p>
            <a:pPr marL="0" indent="0">
              <a:buFont typeface="Arial" panose="020B0604020202020204" pitchFamily="34" charset="0"/>
              <a:buNone/>
            </a:pPr>
            <a:endParaRPr lang="zh-CN" altLang="en-US"/>
          </a:p>
          <a:p>
            <a:pPr marL="514350" indent="-514350">
              <a:buFont typeface="Arial" panose="020B0604020202020204" pitchFamily="34" charset="0"/>
              <a:buAutoNum type="arabicPeriod"/>
            </a:pPr>
            <a:r>
              <a:rPr lang="zh-CN" altLang="en-US">
                <a:sym typeface="+mn-ea"/>
              </a:rPr>
              <a:t>设计并实现</a:t>
            </a:r>
            <a:r>
              <a:rPr lang="en-US" altLang="zh-CN">
                <a:sym typeface="+mn-ea"/>
              </a:rPr>
              <a:t>OCR</a:t>
            </a:r>
            <a:r>
              <a:rPr lang="zh-CN" altLang="en-US">
                <a:sym typeface="+mn-ea"/>
              </a:rPr>
              <a:t>功能，并且设计优化的</a:t>
            </a:r>
            <a:r>
              <a:rPr lang="en-US" altLang="zh-CN">
                <a:sym typeface="+mn-ea"/>
              </a:rPr>
              <a:t>OCR</a:t>
            </a:r>
            <a:r>
              <a:rPr lang="zh-CN" altLang="en-US">
                <a:sym typeface="+mn-ea"/>
              </a:rPr>
              <a:t>算法。</a:t>
            </a:r>
            <a:endParaRPr lang="zh-CN" altLang="en-US"/>
          </a:p>
          <a:p>
            <a:pPr marL="514350" indent="-514350">
              <a:buFont typeface="Arial" panose="020B0604020202020204" pitchFamily="34" charset="0"/>
              <a:buAutoNum type="arabicPeriod"/>
            </a:pPr>
            <a:r>
              <a:rPr lang="zh-CN" altLang="en-US">
                <a:sym typeface="+mn-ea"/>
              </a:rPr>
              <a:t>设计并实现检索功能，并且实现了对检索的一系列基本操作。</a:t>
            </a:r>
            <a:endParaRPr lang="zh-CN" altLang="en-US"/>
          </a:p>
          <a:p>
            <a:pPr marL="514350" indent="-514350">
              <a:buFont typeface="Arial" panose="020B0604020202020204" pitchFamily="34" charset="0"/>
              <a:buAutoNum type="arabicPeriod"/>
            </a:pPr>
            <a:r>
              <a:rPr lang="zh-CN" altLang="en-US">
                <a:sym typeface="+mn-ea"/>
              </a:rPr>
              <a:t>前端和后台的开发，完成系统在服务器-浏览器框架下的设计。</a:t>
            </a:r>
            <a:endParaRPr lang="zh-CN" altLang="en-US"/>
          </a:p>
          <a:p>
            <a:pPr marL="514350" indent="-514350">
              <a:buFont typeface="Arial" panose="020B0604020202020204" pitchFamily="34" charset="0"/>
              <a:buAutoNum type="arabicPeriod"/>
            </a:pPr>
            <a:r>
              <a:rPr lang="zh-CN" altLang="en-US">
                <a:sym typeface="+mn-ea"/>
              </a:rPr>
              <a:t>设计实验验证整个系统性能的可靠性。</a:t>
            </a:r>
            <a:endParaRPr lang="zh-CN" altLang="en-US" dirty="0"/>
          </a:p>
        </p:txBody>
      </p:sp>
    </p:spTree>
    <p:custDataLst>
      <p:tags r:id="rId3"/>
    </p:custData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b" anchorCtr="0"/>
          <a:lstStyle/>
          <a:p>
            <a:pPr fontAlgn="ctr"/>
            <a:r>
              <a:rPr lang="zh-CN" altLang="en-US" dirty="0" smtClean="0">
                <a:solidFill>
                  <a:schemeClr val="tx1">
                    <a:lumMod val="65000"/>
                    <a:lumOff val="35000"/>
                  </a:schemeClr>
                </a:solidFill>
                <a:sym typeface="+mn-ea"/>
              </a:rPr>
              <a:t>第二部分：OCR功能和其改良算法</a:t>
            </a:r>
            <a:br>
              <a:rPr lang="zh-CN" altLang="en-US" b="1" dirty="0" smtClean="0">
                <a:solidFill>
                  <a:schemeClr val="tx1">
                    <a:lumMod val="65000"/>
                    <a:lumOff val="35000"/>
                  </a:schemeClr>
                </a:solidFill>
              </a:rPr>
            </a:br>
            <a:endParaRPr lang="zh-CN" altLang="en-US" dirty="0" smtClean="0">
              <a:solidFill>
                <a:schemeClr val="tx1">
                  <a:lumMod val="65000"/>
                  <a:lumOff val="35000"/>
                </a:schemeClr>
              </a:solidFill>
            </a:endParaRPr>
          </a:p>
        </p:txBody>
      </p:sp>
    </p:spTree>
    <p:custDataLst>
      <p:tags r:id="rId2"/>
    </p:custData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t>Tesseract</a:t>
            </a:r>
            <a:r>
              <a:rPr lang="zh-CN" altLang="en-US" dirty="0"/>
              <a:t>简介和其</a:t>
            </a:r>
            <a:r>
              <a:rPr lang="en-US" altLang="zh-CN" dirty="0"/>
              <a:t>OCR</a:t>
            </a:r>
            <a:r>
              <a:rPr lang="zh-CN" altLang="en-US" dirty="0"/>
              <a:t>流程</a:t>
            </a:r>
            <a:endParaRPr lang="zh-CN" altLang="en-US" dirty="0"/>
          </a:p>
        </p:txBody>
      </p:sp>
      <p:sp>
        <p:nvSpPr>
          <p:cNvPr id="3" name="内容占位符 2"/>
          <p:cNvSpPr>
            <a:spLocks noGrp="1"/>
          </p:cNvSpPr>
          <p:nvPr>
            <p:ph idx="1"/>
            <p:custDataLst>
              <p:tags r:id="rId2"/>
            </p:custDataLst>
          </p:nvPr>
        </p:nvSpPr>
        <p:spPr/>
        <p:txBody>
          <a:bodyPr>
            <a:normAutofit/>
          </a:bodyPr>
          <a:lstStyle/>
          <a:p>
            <a:pPr marL="0" indent="0">
              <a:buFont typeface="Arial" panose="020B0604020202020204" pitchFamily="34" charset="0"/>
              <a:buNone/>
            </a:pPr>
            <a:r>
              <a:rPr lang="en-US" altLang="zh-CN">
                <a:sym typeface="+mn-ea"/>
              </a:rPr>
              <a:t>Tesseract</a:t>
            </a:r>
            <a:r>
              <a:rPr lang="zh-CN" altLang="en-US">
                <a:sym typeface="+mn-ea"/>
              </a:rPr>
              <a:t>最早由HP实验室于1985年开始研发，目前已成为开源项目发布在Google Project上。支持多种语言的文字识别，并且支持用户训练自己的字库进一步提高准确率。</a:t>
            </a:r>
            <a:endParaRPr lang="zh-CN" altLang="en-US" dirty="0"/>
          </a:p>
        </p:txBody>
      </p:sp>
      <p:pic>
        <p:nvPicPr>
          <p:cNvPr id="4" name="图片 18"/>
          <p:cNvPicPr>
            <a:picLocks noChangeAspect="1"/>
          </p:cNvPicPr>
          <p:nvPr/>
        </p:nvPicPr>
        <p:blipFill>
          <a:blip r:embed="rId3"/>
          <a:stretch>
            <a:fillRect/>
          </a:stretch>
        </p:blipFill>
        <p:spPr>
          <a:xfrm>
            <a:off x="838200" y="3128645"/>
            <a:ext cx="5181600" cy="3048000"/>
          </a:xfrm>
          <a:prstGeom prst="rect">
            <a:avLst/>
          </a:prstGeom>
          <a:noFill/>
          <a:ln w="9525">
            <a:noFill/>
          </a:ln>
        </p:spPr>
      </p:pic>
      <p:sp>
        <p:nvSpPr>
          <p:cNvPr id="7" name="内容占位符 6"/>
          <p:cNvSpPr>
            <a:spLocks noGrp="1"/>
          </p:cNvSpPr>
          <p:nvPr>
            <p:ph sz="half" idx="2"/>
          </p:nvPr>
        </p:nvSpPr>
        <p:spPr>
          <a:xfrm>
            <a:off x="6298565" y="2891790"/>
            <a:ext cx="4338955" cy="3521710"/>
          </a:xfrm>
        </p:spPr>
        <p:txBody>
          <a:bodyPr>
            <a:normAutofit fontScale="60000"/>
          </a:bodyPr>
          <a:p>
            <a:pPr marL="514350" indent="-514350">
              <a:buAutoNum type="arabicPeriod"/>
            </a:pPr>
            <a:r>
              <a:rPr lang="zh-CN" altLang="en-US"/>
              <a:t>图像预处理：灰度化，增强，二值化，倾斜矫正等</a:t>
            </a:r>
            <a:endParaRPr lang="zh-CN" altLang="en-US"/>
          </a:p>
          <a:p>
            <a:pPr marL="514350" indent="-514350">
              <a:buAutoNum type="arabicPeriod"/>
            </a:pPr>
            <a:r>
              <a:rPr lang="zh-CN" altLang="en-US"/>
              <a:t>文本布局分析：找到文本区域</a:t>
            </a:r>
            <a:endParaRPr lang="zh-CN" altLang="en-US"/>
          </a:p>
          <a:p>
            <a:pPr marL="514350" indent="-514350">
              <a:buAutoNum type="arabicPeriod"/>
            </a:pPr>
            <a:r>
              <a:rPr lang="zh-CN" altLang="en-US"/>
              <a:t>斑点过滤：滤掉小于中值高度的一小部分的斑点（标点符号，噪声）。</a:t>
            </a:r>
            <a:endParaRPr lang="zh-CN" altLang="en-US"/>
          </a:p>
          <a:p>
            <a:pPr marL="514350" indent="-514350">
              <a:buAutoNum type="arabicPeriod"/>
            </a:pPr>
            <a:r>
              <a:rPr lang="zh-CN" altLang="en-US"/>
              <a:t>拟合文字的基线：用二次样条曲线拟合文字行基线。</a:t>
            </a:r>
            <a:endParaRPr lang="zh-CN" altLang="en-US"/>
          </a:p>
          <a:p>
            <a:pPr marL="514350" indent="-514350">
              <a:buAutoNum type="arabicPeriod"/>
            </a:pPr>
            <a:r>
              <a:rPr lang="zh-CN" altLang="en-US"/>
              <a:t>字符处理：切割粘连的字符和连接断裂的字符</a:t>
            </a:r>
            <a:endParaRPr lang="zh-CN" altLang="en-US"/>
          </a:p>
          <a:p>
            <a:pPr marL="514350" indent="-514350">
              <a:buAutoNum type="arabicPeriod"/>
            </a:pPr>
            <a:r>
              <a:rPr lang="zh-CN" altLang="en-US"/>
              <a:t>字符分类。</a:t>
            </a:r>
            <a:endParaRPr lang="zh-CN" altLang="en-US"/>
          </a:p>
        </p:txBody>
      </p:sp>
    </p:spTree>
    <p:custDataLst>
      <p:tags r:id="rId4"/>
    </p:custData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改良的</a:t>
            </a:r>
            <a:r>
              <a:rPr lang="en-US" altLang="zh-CN" dirty="0"/>
              <a:t>OCR</a:t>
            </a:r>
            <a:r>
              <a:rPr lang="zh-CN" altLang="en-US" dirty="0"/>
              <a:t>算法</a:t>
            </a:r>
            <a:endParaRPr lang="zh-CN" altLang="en-US" dirty="0"/>
          </a:p>
        </p:txBody>
      </p:sp>
      <p:sp>
        <p:nvSpPr>
          <p:cNvPr id="3" name="内容占位符 2"/>
          <p:cNvSpPr>
            <a:spLocks noGrp="1"/>
          </p:cNvSpPr>
          <p:nvPr>
            <p:ph idx="1"/>
            <p:custDataLst>
              <p:tags r:id="rId2"/>
            </p:custDataLst>
          </p:nvPr>
        </p:nvSpPr>
        <p:spPr>
          <a:xfrm>
            <a:off x="6096000" y="1421130"/>
            <a:ext cx="5257800" cy="4755515"/>
          </a:xfrm>
        </p:spPr>
        <p:txBody>
          <a:bodyPr>
            <a:normAutofit/>
          </a:bodyPr>
          <a:lstStyle/>
          <a:p>
            <a:pPr marL="0" indent="0">
              <a:buNone/>
            </a:pPr>
            <a:r>
              <a:rPr lang="zh-CN" altLang="en-US">
                <a:sym typeface="+mn-ea"/>
              </a:rPr>
              <a:t>主要有以下步骤：</a:t>
            </a:r>
            <a:endParaRPr lang="zh-CN" altLang="en-US"/>
          </a:p>
          <a:p>
            <a:pPr marL="514350" indent="-514350">
              <a:buAutoNum type="arabicPeriod"/>
            </a:pPr>
            <a:r>
              <a:rPr lang="zh-CN" altLang="en-US">
                <a:sym typeface="+mn-ea"/>
              </a:rPr>
              <a:t>图像灰度化处理</a:t>
            </a:r>
            <a:endParaRPr lang="zh-CN" altLang="en-US">
              <a:sym typeface="+mn-ea"/>
            </a:endParaRPr>
          </a:p>
          <a:p>
            <a:pPr marL="514350" indent="-514350">
              <a:buAutoNum type="arabicPeriod"/>
            </a:pPr>
            <a:r>
              <a:rPr lang="zh-CN" altLang="en-US">
                <a:sym typeface="+mn-ea"/>
              </a:rPr>
              <a:t>图像去噪处理（中值滤波）</a:t>
            </a:r>
            <a:endParaRPr lang="zh-CN" altLang="en-US"/>
          </a:p>
          <a:p>
            <a:pPr marL="514350" indent="-514350">
              <a:buAutoNum type="arabicPeriod"/>
            </a:pPr>
            <a:r>
              <a:rPr lang="en-US" altLang="zh-CN">
                <a:sym typeface="+mn-ea"/>
              </a:rPr>
              <a:t>MSER</a:t>
            </a:r>
            <a:r>
              <a:rPr lang="zh-CN" altLang="en-US">
                <a:sym typeface="+mn-ea"/>
              </a:rPr>
              <a:t>区域检测</a:t>
            </a:r>
            <a:endParaRPr lang="zh-CN" altLang="en-US"/>
          </a:p>
          <a:p>
            <a:pPr marL="514350" indent="-514350">
              <a:buAutoNum type="arabicPeriod"/>
            </a:pPr>
            <a:r>
              <a:rPr lang="zh-CN" altLang="en-US">
                <a:sym typeface="+mn-ea"/>
              </a:rPr>
              <a:t>形态学分析过滤</a:t>
            </a:r>
            <a:endParaRPr lang="zh-CN" altLang="en-US" dirty="0"/>
          </a:p>
        </p:txBody>
      </p:sp>
      <p:pic>
        <p:nvPicPr>
          <p:cNvPr id="7" name="图片 90"/>
          <p:cNvPicPr>
            <a:picLocks noChangeAspect="1"/>
          </p:cNvPicPr>
          <p:nvPr/>
        </p:nvPicPr>
        <p:blipFill>
          <a:blip r:embed="rId3"/>
          <a:stretch>
            <a:fillRect/>
          </a:stretch>
        </p:blipFill>
        <p:spPr>
          <a:xfrm>
            <a:off x="838200" y="1223645"/>
            <a:ext cx="2770505" cy="4803140"/>
          </a:xfrm>
          <a:prstGeom prst="rect">
            <a:avLst/>
          </a:prstGeom>
          <a:noFill/>
          <a:ln w="9525">
            <a:noFill/>
          </a:ln>
        </p:spPr>
      </p:pic>
    </p:spTree>
    <p:custDataLst>
      <p:tags r:id="rId4"/>
    </p:custData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t>MSER</a:t>
            </a:r>
            <a:r>
              <a:rPr lang="zh-CN" altLang="en-US" dirty="0"/>
              <a:t>算法</a:t>
            </a:r>
            <a:r>
              <a:rPr lang="zh-CN" altLang="en-US">
                <a:sym typeface="+mn-ea"/>
              </a:rPr>
              <a:t>检测文字区域</a:t>
            </a:r>
            <a:endParaRPr lang="zh-CN" altLang="en-US" dirty="0"/>
          </a:p>
        </p:txBody>
      </p:sp>
      <p:sp>
        <p:nvSpPr>
          <p:cNvPr id="3" name="内容占位符 2"/>
          <p:cNvSpPr>
            <a:spLocks noGrp="1"/>
          </p:cNvSpPr>
          <p:nvPr>
            <p:ph idx="1"/>
            <p:custDataLst>
              <p:tags r:id="rId2"/>
            </p:custDataLst>
          </p:nvPr>
        </p:nvSpPr>
        <p:spPr>
          <a:xfrm>
            <a:off x="6096000" y="1421130"/>
            <a:ext cx="5257800" cy="4755515"/>
          </a:xfrm>
        </p:spPr>
        <p:txBody>
          <a:bodyPr>
            <a:normAutofit/>
          </a:bodyPr>
          <a:lstStyle/>
          <a:p>
            <a:pPr marL="0" indent="0">
              <a:buNone/>
            </a:pPr>
            <a:r>
              <a:rPr lang="zh-CN" altLang="en-US">
                <a:sym typeface="+mn-ea"/>
              </a:rPr>
              <a:t>选取一个二值化阈值T遍历从0到255。</a:t>
            </a:r>
            <a:endParaRPr lang="zh-CN" altLang="en-US"/>
          </a:p>
          <a:p>
            <a:pPr marL="0" indent="0">
              <a:buNone/>
            </a:pPr>
            <a:r>
              <a:rPr lang="zh-CN" altLang="en-US">
                <a:sym typeface="+mn-ea"/>
              </a:rPr>
              <a:t>判断阈值分割图像中联通区域变化的波动。如果在相邻的阈值T二值化处理后的图像中的某些连通区域前后变化小于某个阈值F，则该区域就被称为最大稳定极值区域。</a:t>
            </a:r>
            <a:endParaRPr lang="zh-CN" altLang="en-US" dirty="0"/>
          </a:p>
        </p:txBody>
      </p:sp>
      <p:graphicFrame>
        <p:nvGraphicFramePr>
          <p:cNvPr id="4" name="对象 74"/>
          <p:cNvGraphicFramePr>
            <a:graphicFrameLocks noChangeAspect="1"/>
          </p:cNvGraphicFramePr>
          <p:nvPr/>
        </p:nvGraphicFramePr>
        <p:xfrm>
          <a:off x="6096000" y="4580255"/>
          <a:ext cx="3773170" cy="1246505"/>
        </p:xfrm>
        <a:graphic>
          <a:graphicData uri="http://schemas.openxmlformats.org/presentationml/2006/ole">
            <mc:AlternateContent xmlns:mc="http://schemas.openxmlformats.org/markup-compatibility/2006">
              <mc:Choice xmlns:v="urn:schemas-microsoft-com:vml" Requires="v">
                <p:oleObj spid="_x0000_s3076" name="" r:id="rId3" imgW="1422400" imgH="469900" progId="Equation.KSEE3">
                  <p:embed/>
                </p:oleObj>
              </mc:Choice>
              <mc:Fallback>
                <p:oleObj name="" r:id="rId3" imgW="1422400" imgH="469900" progId="Equation.KSEE3">
                  <p:embed/>
                  <p:pic>
                    <p:nvPicPr>
                      <p:cNvPr id="0" name="图片 3075"/>
                      <p:cNvPicPr/>
                      <p:nvPr/>
                    </p:nvPicPr>
                    <p:blipFill>
                      <a:blip r:embed="rId4"/>
                      <a:stretch>
                        <a:fillRect/>
                      </a:stretch>
                    </p:blipFill>
                    <p:spPr>
                      <a:xfrm>
                        <a:off x="6096000" y="4580255"/>
                        <a:ext cx="3773170" cy="1246505"/>
                      </a:xfrm>
                      <a:prstGeom prst="rect">
                        <a:avLst/>
                      </a:prstGeom>
                      <a:noFill/>
                      <a:ln w="38100">
                        <a:noFill/>
                        <a:miter/>
                      </a:ln>
                    </p:spPr>
                  </p:pic>
                </p:oleObj>
              </mc:Fallback>
            </mc:AlternateContent>
          </a:graphicData>
        </a:graphic>
      </p:graphicFrame>
      <p:pic>
        <p:nvPicPr>
          <p:cNvPr id="8" name="图片 7"/>
          <p:cNvPicPr>
            <a:picLocks noChangeAspect="1"/>
          </p:cNvPicPr>
          <p:nvPr/>
        </p:nvPicPr>
        <p:blipFill>
          <a:blip r:embed="rId5"/>
          <a:stretch>
            <a:fillRect/>
          </a:stretch>
        </p:blipFill>
        <p:spPr>
          <a:xfrm>
            <a:off x="838200" y="1317625"/>
            <a:ext cx="2811145" cy="2062480"/>
          </a:xfrm>
          <a:prstGeom prst="rect">
            <a:avLst/>
          </a:prstGeom>
        </p:spPr>
      </p:pic>
      <p:pic>
        <p:nvPicPr>
          <p:cNvPr id="5" name="图片 76"/>
          <p:cNvPicPr>
            <a:picLocks noChangeAspect="1"/>
          </p:cNvPicPr>
          <p:nvPr>
            <p:ph sz="half" idx="2"/>
          </p:nvPr>
        </p:nvPicPr>
        <p:blipFill>
          <a:blip r:embed="rId6"/>
          <a:stretch>
            <a:fillRect/>
          </a:stretch>
        </p:blipFill>
        <p:spPr>
          <a:xfrm>
            <a:off x="838200" y="3674745"/>
            <a:ext cx="2877185" cy="2152015"/>
          </a:xfrm>
          <a:prstGeom prst="rect">
            <a:avLst/>
          </a:prstGeom>
          <a:noFill/>
          <a:ln w="9525">
            <a:noFill/>
          </a:ln>
        </p:spPr>
      </p:pic>
    </p:spTree>
    <p:custDataLst>
      <p:tags r:id="rId7"/>
    </p:custDataLst>
  </p:cSld>
  <p:clrMapOvr>
    <a:masterClrMapping/>
  </p:clrMapOvr>
  <p:transition>
    <p:fade/>
  </p:transition>
</p:sld>
</file>

<file path=ppt/tags/tag1.xml><?xml version="1.0" encoding="utf-8"?>
<p:tagLst xmlns:p="http://schemas.openxmlformats.org/presentationml/2006/main">
  <p:tag name="KSO_WM_TAG_VERSION" val="1.0"/>
  <p:tag name="KSO_WM_TEMPLATE_CATEGORY" val="custom"/>
  <p:tag name="KSO_WM_TEMPLATE_INDEX" val="160482"/>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11.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14.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12*a*1"/>
  <p:tag name="KSO_WM_UNIT_CLEAR" val="1"/>
  <p:tag name="KSO_WM_UNIT_LAYERLEVEL" val="1"/>
  <p:tag name="KSO_WM_UNIT_VALUE" val="54"/>
  <p:tag name="KSO_WM_UNIT_ISCONTENTSTITLE" val="0"/>
  <p:tag name="KSO_WM_UNIT_HIGHLIGHT" val="0"/>
  <p:tag name="KSO_WM_UNIT_COMPATIBLE" val="0"/>
  <p:tag name="KSO_WM_UNIT_PRESET_TEXT_INDEX" val="3"/>
  <p:tag name="KSO_WM_UNIT_PRESET_TEXT_LEN" val="17"/>
</p:tagLst>
</file>

<file path=ppt/tags/tag16.xml><?xml version="1.0" encoding="utf-8"?>
<p:tagLst xmlns:p="http://schemas.openxmlformats.org/presentationml/2006/main">
  <p:tag name="KSO_WM_TEMPLATE_CATEGORY" val="custom"/>
  <p:tag name="KSO_WM_TEMPLATE_INDEX" val="160482"/>
  <p:tag name="KSO_WM_TAG_VERSION" val="1.0"/>
  <p:tag name="KSO_WM_SLIDE_ID" val="custom160482_12"/>
  <p:tag name="KSO_WM_SLIDE_INDEX" val="12"/>
  <p:tag name="KSO_WM_SLIDE_ITEM_CNT" val="2"/>
  <p:tag name="KSO_WM_SLIDE_LAYOUT" val="a_b"/>
  <p:tag name="KSO_WM_SLIDE_LAYOUT_CNT" val="1_1"/>
  <p:tag name="KSO_WM_SLIDE_TYPE" val="sectionTitle"/>
  <p:tag name="KSO_WM_BEAUTIFY_FLAG" val="#wm#"/>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19.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2.xml><?xml version="1.0" encoding="utf-8"?>
<p:tagLst xmlns:p="http://schemas.openxmlformats.org/presentationml/2006/main">
  <p:tag name="KSO_WM_TAG_VERSION" val="1.0"/>
  <p:tag name="KSO_WM_TEMPLATE_CATEGORY" val="custom"/>
  <p:tag name="KSO_WM_TEMPLATE_INDEX" val="160482"/>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22.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25.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28.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12*a*1"/>
  <p:tag name="KSO_WM_UNIT_CLEAR" val="1"/>
  <p:tag name="KSO_WM_UNIT_LAYERLEVEL" val="1"/>
  <p:tag name="KSO_WM_UNIT_VALUE" val="54"/>
  <p:tag name="KSO_WM_UNIT_ISCONTENTSTITLE" val="0"/>
  <p:tag name="KSO_WM_UNIT_HIGHLIGHT" val="0"/>
  <p:tag name="KSO_WM_UNIT_COMPATIBLE" val="0"/>
  <p:tag name="KSO_WM_UNIT_PRESET_TEXT_INDEX" val="3"/>
  <p:tag name="KSO_WM_UNIT_PRESET_TEXT_LEN" val="17"/>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30.xml><?xml version="1.0" encoding="utf-8"?>
<p:tagLst xmlns:p="http://schemas.openxmlformats.org/presentationml/2006/main">
  <p:tag name="KSO_WM_TEMPLATE_CATEGORY" val="custom"/>
  <p:tag name="KSO_WM_TEMPLATE_INDEX" val="160482"/>
  <p:tag name="KSO_WM_TAG_VERSION" val="1.0"/>
  <p:tag name="KSO_WM_SLIDE_ID" val="custom160482_12"/>
  <p:tag name="KSO_WM_SLIDE_INDEX" val="12"/>
  <p:tag name="KSO_WM_SLIDE_ITEM_CNT" val="2"/>
  <p:tag name="KSO_WM_SLIDE_LAYOUT" val="a_b"/>
  <p:tag name="KSO_WM_SLIDE_LAYOUT_CNT" val="1_1"/>
  <p:tag name="KSO_WM_SLIDE_TYPE" val="sectionTitle"/>
  <p:tag name="KSO_WM_BEAUTIFY_FLAG" val="#wm#"/>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33.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36.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12*a*1"/>
  <p:tag name="KSO_WM_UNIT_CLEAR" val="1"/>
  <p:tag name="KSO_WM_UNIT_LAYERLEVEL" val="1"/>
  <p:tag name="KSO_WM_UNIT_VALUE" val="54"/>
  <p:tag name="KSO_WM_UNIT_ISCONTENTSTITLE" val="0"/>
  <p:tag name="KSO_WM_UNIT_HIGHLIGHT" val="0"/>
  <p:tag name="KSO_WM_UNIT_COMPATIBLE" val="0"/>
  <p:tag name="KSO_WM_UNIT_PRESET_TEXT_INDEX" val="3"/>
  <p:tag name="KSO_WM_UNIT_PRESET_TEXT_LEN" val="17"/>
</p:tagLst>
</file>

<file path=ppt/tags/tag38.xml><?xml version="1.0" encoding="utf-8"?>
<p:tagLst xmlns:p="http://schemas.openxmlformats.org/presentationml/2006/main">
  <p:tag name="KSO_WM_TEMPLATE_CATEGORY" val="custom"/>
  <p:tag name="KSO_WM_TEMPLATE_INDEX" val="160482"/>
  <p:tag name="KSO_WM_TAG_VERSION" val="1.0"/>
  <p:tag name="KSO_WM_SLIDE_ID" val="custom160482_12"/>
  <p:tag name="KSO_WM_SLIDE_INDEX" val="12"/>
  <p:tag name="KSO_WM_SLIDE_ITEM_CNT" val="2"/>
  <p:tag name="KSO_WM_SLIDE_LAYOUT" val="a_b"/>
  <p:tag name="KSO_WM_SLIDE_LAYOUT_CNT" val="1_1"/>
  <p:tag name="KSO_WM_SLIDE_TYPE" val="sectionTitle"/>
  <p:tag name="KSO_WM_BEAUTIFY_FLAG" val="#wm#"/>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482"/>
  <p:tag name="KSO_WM_UNIT_TYPE" val="b"/>
  <p:tag name="KSO_WM_UNIT_INDEX" val="1"/>
  <p:tag name="KSO_WM_UNIT_ID" val="custom160482_1*b*1"/>
  <p:tag name="KSO_WM_UNIT_CLEAR" val="1"/>
  <p:tag name="KSO_WM_UNIT_LAYERLEVEL" val="1"/>
  <p:tag name="KSO_WM_UNIT_VALUE" val="105"/>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41.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42.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43.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46.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12*a*1"/>
  <p:tag name="KSO_WM_UNIT_CLEAR" val="1"/>
  <p:tag name="KSO_WM_UNIT_LAYERLEVEL" val="1"/>
  <p:tag name="KSO_WM_UNIT_VALUE" val="54"/>
  <p:tag name="KSO_WM_UNIT_ISCONTENTSTITLE" val="0"/>
  <p:tag name="KSO_WM_UNIT_HIGHLIGHT" val="0"/>
  <p:tag name="KSO_WM_UNIT_COMPATIBLE" val="0"/>
  <p:tag name="KSO_WM_UNIT_PRESET_TEXT_INDEX" val="3"/>
  <p:tag name="KSO_WM_UNIT_PRESET_TEXT_LEN" val="17"/>
</p:tagLst>
</file>

<file path=ppt/tags/tag48.xml><?xml version="1.0" encoding="utf-8"?>
<p:tagLst xmlns:p="http://schemas.openxmlformats.org/presentationml/2006/main">
  <p:tag name="KSO_WM_TEMPLATE_CATEGORY" val="custom"/>
  <p:tag name="KSO_WM_TEMPLATE_INDEX" val="160482"/>
  <p:tag name="KSO_WM_TAG_VERSION" val="1.0"/>
  <p:tag name="KSO_WM_SLIDE_ID" val="custom160482_12"/>
  <p:tag name="KSO_WM_SLIDE_INDEX" val="12"/>
  <p:tag name="KSO_WM_SLIDE_ITEM_CNT" val="2"/>
  <p:tag name="KSO_WM_SLIDE_LAYOUT" val="a_b"/>
  <p:tag name="KSO_WM_SLIDE_LAYOUT_CNT" val="1_1"/>
  <p:tag name="KSO_WM_SLIDE_TYPE" val="sectionTitle"/>
  <p:tag name="KSO_WM_BEAUTIFY_FLAG" val="#wm#"/>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5.xml><?xml version="1.0" encoding="utf-8"?>
<p:tagLst xmlns:p="http://schemas.openxmlformats.org/presentationml/2006/main">
  <p:tag name="KSO_WM_TEMPLATE_CATEGORY" val="custom"/>
  <p:tag name="KSO_WM_TEMPLATE_INDEX" val="160482"/>
  <p:tag name="KSO_WM_TAG_VERSION" val="1.0"/>
  <p:tag name="KSO_WM_SLIDE_ID" val="custom160482_1"/>
  <p:tag name="KSO_WM_SLIDE_INDEX" val="1"/>
  <p:tag name="KSO_WM_SLIDE_ITEM_CNT" val="2"/>
  <p:tag name="KSO_WM_SLIDE_LAYOUT" val="a_b"/>
  <p:tag name="KSO_WM_SLIDE_LAYOUT_CNT" val="1_1"/>
  <p:tag name="KSO_WM_SLIDE_TYPE" val="title"/>
  <p:tag name="KSO_WM_BEAUTIFY_FLAG" val="#wm#"/>
  <p:tag name="KSO_WM_TEMPLATE_THUMBS_INDEX" val="1、9、12、16、21、25、27、28、29"/>
</p:tagLst>
</file>

<file path=ppt/tags/tag50.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52.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53.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55.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57.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58.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12*a*1"/>
  <p:tag name="KSO_WM_UNIT_CLEAR" val="1"/>
  <p:tag name="KSO_WM_UNIT_LAYERLEVEL" val="1"/>
  <p:tag name="KSO_WM_UNIT_VALUE" val="54"/>
  <p:tag name="KSO_WM_UNIT_ISCONTENTSTITLE" val="0"/>
  <p:tag name="KSO_WM_UNIT_HIGHLIGHT" val="0"/>
  <p:tag name="KSO_WM_UNIT_COMPATIBLE" val="0"/>
  <p:tag name="KSO_WM_UNIT_PRESET_TEXT_INDEX" val="3"/>
  <p:tag name="KSO_WM_UNIT_PRESET_TEXT_LEN" val="17"/>
</p:tagLst>
</file>

<file path=ppt/tags/tag59.xml><?xml version="1.0" encoding="utf-8"?>
<p:tagLst xmlns:p="http://schemas.openxmlformats.org/presentationml/2006/main">
  <p:tag name="KSO_WM_TEMPLATE_CATEGORY" val="custom"/>
  <p:tag name="KSO_WM_TEMPLATE_INDEX" val="160482"/>
  <p:tag name="KSO_WM_TAG_VERSION" val="1.0"/>
  <p:tag name="KSO_WM_SLIDE_ID" val="custom160482_12"/>
  <p:tag name="KSO_WM_SLIDE_INDEX" val="12"/>
  <p:tag name="KSO_WM_SLIDE_ITEM_CNT" val="2"/>
  <p:tag name="KSO_WM_SLIDE_LAYOUT" val="a_b"/>
  <p:tag name="KSO_WM_SLIDE_LAYOUT_CNT" val="1_1"/>
  <p:tag name="KSO_WM_SLIDE_TYPE" val="sectionTitle"/>
  <p:tag name="KSO_WM_BEAUTIFY_FLAG" val="#wm#"/>
</p:tagLst>
</file>

<file path=ppt/tags/tag6.xml><?xml version="1.0" encoding="utf-8"?>
<p:tagLst xmlns:p="http://schemas.openxmlformats.org/presentationml/2006/main">
  <p:tag name="KSO_WM_TEMPLATE_CATEGORY" val="custom"/>
  <p:tag name="KSO_WM_TEMPLATE_INDEX" val="160482"/>
  <p:tag name="KSO_WM_TAG_VERSION" val="1.0"/>
  <p:tag name="KSO_WM_SLIDE_ID" val="basetag20161352_6"/>
  <p:tag name="KSO_WM_SLIDE_INDEX" val="6"/>
  <p:tag name="KSO_WM_SLIDE_ITEM_CNT" val="0"/>
  <p:tag name="KSO_WM_SLIDE_TYPE" val="contents"/>
  <p:tag name="KSO_WM_BEAUTIFY_FLAG" val="#wm#"/>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61.xml><?xml version="1.0" encoding="utf-8"?>
<p:tagLst xmlns:p="http://schemas.openxmlformats.org/presentationml/2006/main">
  <p:tag name="KSO_WM_TAG_VERSION" val="1.0"/>
  <p:tag name="KSO_WM_BEAUTIFY_FLAG" val="#wm#"/>
  <p:tag name="KSO_WM_TEMPLATE_CATEGORY" val="custom"/>
  <p:tag name="KSO_WM_TEMPLATE_INDEX" val="160482"/>
  <p:tag name="KSO_WM_UNIT_TYPE" val="f"/>
  <p:tag name="KSO_WM_UNIT_INDEX" val="1"/>
  <p:tag name="KSO_WM_UNIT_ID" val="custom160482_2*f*1"/>
  <p:tag name="KSO_WM_UNIT_CLEAR" val="1"/>
  <p:tag name="KSO_WM_UNIT_LAYERLEVEL" val="1"/>
  <p:tag name="KSO_WM_UNIT_VALUE" val="330"/>
  <p:tag name="KSO_WM_UNIT_HIGHLIGHT" val="0"/>
  <p:tag name="KSO_WM_UNIT_COMPATIBLE" val="0"/>
  <p:tag name="KSO_WM_UNIT_PRESET_TEXT_INDEX" val="5"/>
  <p:tag name="KSO_WM_UNIT_PRESET_TEXT_LEN" val="232"/>
</p:tagLst>
</file>

<file path=ppt/tags/tag62.xml><?xml version="1.0" encoding="utf-8"?>
<p:tagLst xmlns:p="http://schemas.openxmlformats.org/presentationml/2006/main">
  <p:tag name="KSO_WM_TEMPLATE_CATEGORY" val="custom"/>
  <p:tag name="KSO_WM_TEMPLATE_INDEX" val="160482"/>
  <p:tag name="KSO_WM_TAG_VERSION" val="1.0"/>
  <p:tag name="KSO_WM_SLIDE_ID" val="custom160482_2"/>
  <p:tag name="KSO_WM_SLIDE_INDEX" val="2"/>
  <p:tag name="KSO_WM_SLIDE_ITEM_CNT" val="1"/>
  <p:tag name="KSO_WM_SLIDE_LAYOUT" val="a_f"/>
  <p:tag name="KSO_WM_SLIDE_LAYOUT_CNT" val="1_1"/>
  <p:tag name="KSO_WM_SLIDE_TYPE" val="text"/>
  <p:tag name="KSO_WM_BEAUTIFY_FLAG" val="#wm#"/>
  <p:tag name="KSO_WM_SLIDE_POSITION" val="66*111"/>
  <p:tag name="KSO_WM_SLIDE_SIZE" val="828*376"/>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9*a*1"/>
  <p:tag name="KSO_WM_UNIT_CLEAR" val="1"/>
  <p:tag name="KSO_WM_UNIT_LAYERLEVEL" val="1"/>
  <p:tag name="KSO_WM_UNIT_VALUE" val="10"/>
  <p:tag name="KSO_WM_UNIT_ISCONTENTSTITLE" val="0"/>
  <p:tag name="KSO_WM_UNIT_HIGHLIGHT" val="0"/>
  <p:tag name="KSO_WM_UNIT_COMPATIBLE" val="0"/>
  <p:tag name="KSO_WM_UNIT_PRESET_TEXT" val="THANK FOR YOUR"/>
</p:tagLst>
</file>

<file path=ppt/tags/tag64.xml><?xml version="1.0" encoding="utf-8"?>
<p:tagLst xmlns:p="http://schemas.openxmlformats.org/presentationml/2006/main">
  <p:tag name="MH_TYPE" val="#NeiR#"/>
  <p:tag name="MH_NUMBER" val="3"/>
  <p:tag name="MH_CATEGORY" val="#TuWHP#"/>
  <p:tag name="MH_LAYOUT" val="SubTitleText"/>
  <p:tag name="MH" val="20160107103617"/>
  <p:tag name="MH_LIBRARY" val="GRAPHIC"/>
  <p:tag name="KSO_WM_TEMPLATE_CATEGORY" val="custom"/>
  <p:tag name="KSO_WM_TEMPLATE_INDEX" val="160482"/>
  <p:tag name="KSO_WM_TAG_VERSION" val="1.0"/>
  <p:tag name="KSO_WM_SLIDE_ID" val="custom160482_29"/>
  <p:tag name="KSO_WM_SLIDE_INDEX" val="29"/>
  <p:tag name="KSO_WM_SLIDE_ITEM_CNT" val="1"/>
  <p:tag name="KSO_WM_SLIDE_LAYOUT" val="a"/>
  <p:tag name="KSO_WM_SLIDE_LAYOUT_CNT" val="1"/>
  <p:tag name="KSO_WM_SLIDE_TYPE" val="endPage"/>
  <p:tag name="KSO_WM_BEAUTIFY_FLAG" val="#wm#"/>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12*a*1"/>
  <p:tag name="KSO_WM_UNIT_CLEAR" val="1"/>
  <p:tag name="KSO_WM_UNIT_LAYERLEVEL" val="1"/>
  <p:tag name="KSO_WM_UNIT_VALUE" val="54"/>
  <p:tag name="KSO_WM_UNIT_ISCONTENTSTITLE" val="0"/>
  <p:tag name="KSO_WM_UNIT_HIGHLIGHT" val="0"/>
  <p:tag name="KSO_WM_UNIT_COMPATIBLE" val="0"/>
  <p:tag name="KSO_WM_UNIT_PRESET_TEXT_INDEX" val="3"/>
  <p:tag name="KSO_WM_UNIT_PRESET_TEXT_LEN" val="17"/>
</p:tagLst>
</file>

<file path=ppt/tags/tag8.xml><?xml version="1.0" encoding="utf-8"?>
<p:tagLst xmlns:p="http://schemas.openxmlformats.org/presentationml/2006/main">
  <p:tag name="KSO_WM_TEMPLATE_CATEGORY" val="custom"/>
  <p:tag name="KSO_WM_TEMPLATE_INDEX" val="160482"/>
  <p:tag name="KSO_WM_TAG_VERSION" val="1.0"/>
  <p:tag name="KSO_WM_SLIDE_ID" val="custom160482_12"/>
  <p:tag name="KSO_WM_SLIDE_INDEX" val="12"/>
  <p:tag name="KSO_WM_SLIDE_ITEM_CNT" val="2"/>
  <p:tag name="KSO_WM_SLIDE_LAYOUT" val="a_b"/>
  <p:tag name="KSO_WM_SLIDE_LAYOUT_CNT" val="1_1"/>
  <p:tag name="KSO_WM_SLIDE_TYPE" val="sectionTitle"/>
  <p:tag name="KSO_WM_BEAUTIFY_FLAG" val="#wm#"/>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482"/>
  <p:tag name="KSO_WM_UNIT_TYPE" val="a"/>
  <p:tag name="KSO_WM_UNIT_INDEX" val="1"/>
  <p:tag name="KSO_WM_UNIT_ID" val="custom160482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heme/theme1.xml><?xml version="1.0" encoding="utf-8"?>
<a:theme xmlns:a="http://schemas.openxmlformats.org/drawingml/2006/main" name="1_Office 主题">
  <a:themeElements>
    <a:clrScheme name="自定义 63">
      <a:dk1>
        <a:srgbClr val="FFFFFF"/>
      </a:dk1>
      <a:lt1>
        <a:srgbClr val="3F3F3F"/>
      </a:lt1>
      <a:dk2>
        <a:srgbClr val="FFFFFF"/>
      </a:dk2>
      <a:lt2>
        <a:srgbClr val="3F3F3F"/>
      </a:lt2>
      <a:accent1>
        <a:srgbClr val="FFC000"/>
      </a:accent1>
      <a:accent2>
        <a:srgbClr val="FC688C"/>
      </a:accent2>
      <a:accent3>
        <a:srgbClr val="EC8DC7"/>
      </a:accent3>
      <a:accent4>
        <a:srgbClr val="AEA3D9"/>
      </a:accent4>
      <a:accent5>
        <a:srgbClr val="D0B781"/>
      </a:accent5>
      <a:accent6>
        <a:srgbClr val="C00000"/>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3047</Words>
  <Application>WPS 演示</Application>
  <PresentationFormat>宽屏</PresentationFormat>
  <Paragraphs>457</Paragraphs>
  <Slides>25</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10</vt:i4>
      </vt:variant>
      <vt:variant>
        <vt:lpstr>幻灯片标题</vt:lpstr>
      </vt:variant>
      <vt:variant>
        <vt:i4>25</vt:i4>
      </vt:variant>
    </vt:vector>
  </HeadingPairs>
  <TitlesOfParts>
    <vt:vector size="44" baseType="lpstr">
      <vt:lpstr>Arial</vt:lpstr>
      <vt:lpstr>宋体</vt:lpstr>
      <vt:lpstr>Wingdings</vt:lpstr>
      <vt:lpstr>黑体</vt:lpstr>
      <vt:lpstr>微软雅黑</vt:lpstr>
      <vt:lpstr>Calibri</vt:lpstr>
      <vt:lpstr>Times New Roman</vt:lpstr>
      <vt:lpstr>Consolas</vt:lpstr>
      <vt:lpstr>1_Office 主题</vt:lpstr>
      <vt:lpstr>Equation.KSEE3</vt:lpstr>
      <vt:lpstr>Excel.Chart.8</vt:lpstr>
      <vt:lpstr>Equation.KSEE3</vt:lpstr>
      <vt:lpstr>Equation.KSEE3</vt:lpstr>
      <vt:lpstr>Equation.KSEE3</vt:lpstr>
      <vt:lpstr>Equation.KSEE3</vt:lpstr>
      <vt:lpstr>Equation.KSEE3</vt:lpstr>
      <vt:lpstr>Equation.KSEE3</vt:lpstr>
      <vt:lpstr>Excel.Chart.8</vt:lpstr>
      <vt:lpstr>Excel.Chart.8</vt:lpstr>
      <vt:lpstr>基于微信公众平台的移动文摘系统设计与实现</vt:lpstr>
      <vt:lpstr>PowerPoint 演示文稿</vt:lpstr>
      <vt:lpstr>第一部分：选题背景和意义 </vt:lpstr>
      <vt:lpstr>研究背景</vt:lpstr>
      <vt:lpstr>本文主要工作</vt:lpstr>
      <vt:lpstr>第二部分：OCR功能和其改良算法 </vt:lpstr>
      <vt:lpstr>Tesseract简介和其OCR流程</vt:lpstr>
      <vt:lpstr>改良的OCR算法</vt:lpstr>
      <vt:lpstr>MSER算法检测文字区域</vt:lpstr>
      <vt:lpstr>形态学特征分析</vt:lpstr>
      <vt:lpstr>第三部分：索引相关工作 </vt:lpstr>
      <vt:lpstr>文摘属性和索引属性</vt:lpstr>
      <vt:lpstr>拼写自动纠错和提取关键词</vt:lpstr>
      <vt:lpstr>第四部分：系统设计 </vt:lpstr>
      <vt:lpstr>系统架构</vt:lpstr>
      <vt:lpstr>界面展示1</vt:lpstr>
      <vt:lpstr>界面展示2</vt:lpstr>
      <vt:lpstr>第五部分：实验和结论分析 </vt:lpstr>
      <vt:lpstr>OCR速度测试</vt:lpstr>
      <vt:lpstr>OCR精度测试</vt:lpstr>
      <vt:lpstr>改良后的OCR精度和时间测试</vt:lpstr>
      <vt:lpstr>Lucene索引性能测试</vt:lpstr>
      <vt:lpstr>第六部分：未来工作 </vt:lpstr>
      <vt:lpstr>未来工作</vt:lpstr>
      <vt:lpstr>感谢各位老师评判指导</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9</cp:revision>
  <dcterms:created xsi:type="dcterms:W3CDTF">2017-06-01T11:49:00Z</dcterms:created>
  <dcterms:modified xsi:type="dcterms:W3CDTF">2017-06-08T07:58:09Z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